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sldIdLst>
    <p:sldId id="27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48"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64C9E-EA22-42F7-AC86-149D98BDDA4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6B1B330-2C25-4DA6-8A94-4CDD83161D4F}">
      <dgm:prSet/>
      <dgm:spPr/>
      <dgm:t>
        <a:bodyPr/>
        <a:lstStyle/>
        <a:p>
          <a:r>
            <a:rPr lang="en-GB" dirty="0"/>
            <a:t>Background</a:t>
          </a:r>
          <a:endParaRPr lang="en-US" dirty="0"/>
        </a:p>
      </dgm:t>
    </dgm:pt>
    <dgm:pt modelId="{0D66B9E2-EED2-4DBE-B947-14D1503740EA}" type="parTrans" cxnId="{5F4CDB1E-17D8-460E-B1A2-B7879AB67EC0}">
      <dgm:prSet/>
      <dgm:spPr/>
      <dgm:t>
        <a:bodyPr/>
        <a:lstStyle/>
        <a:p>
          <a:endParaRPr lang="en-US"/>
        </a:p>
      </dgm:t>
    </dgm:pt>
    <dgm:pt modelId="{0B5F6C7A-FD67-4D34-9334-40F5AC057063}" type="sibTrans" cxnId="{5F4CDB1E-17D8-460E-B1A2-B7879AB67EC0}">
      <dgm:prSet/>
      <dgm:spPr/>
      <dgm:t>
        <a:bodyPr/>
        <a:lstStyle/>
        <a:p>
          <a:endParaRPr lang="en-US"/>
        </a:p>
      </dgm:t>
    </dgm:pt>
    <dgm:pt modelId="{B26F8609-C83F-4575-93EF-0FB7108C08D4}">
      <dgm:prSet/>
      <dgm:spPr/>
      <dgm:t>
        <a:bodyPr/>
        <a:lstStyle/>
        <a:p>
          <a:r>
            <a:rPr lang="en-GB" dirty="0"/>
            <a:t>Part 1: What is the healthcare exceptionalism objection?</a:t>
          </a:r>
          <a:endParaRPr lang="en-US" dirty="0"/>
        </a:p>
      </dgm:t>
    </dgm:pt>
    <dgm:pt modelId="{99EF807D-B58E-4298-84AD-8F649478662A}" type="parTrans" cxnId="{A0D3FE0D-E1AD-488E-BEAD-6DB7781EB981}">
      <dgm:prSet/>
      <dgm:spPr/>
      <dgm:t>
        <a:bodyPr/>
        <a:lstStyle/>
        <a:p>
          <a:endParaRPr lang="en-US"/>
        </a:p>
      </dgm:t>
    </dgm:pt>
    <dgm:pt modelId="{91B9FAE2-FDC5-4A04-B81E-E052135AA757}" type="sibTrans" cxnId="{A0D3FE0D-E1AD-488E-BEAD-6DB7781EB981}">
      <dgm:prSet/>
      <dgm:spPr/>
      <dgm:t>
        <a:bodyPr/>
        <a:lstStyle/>
        <a:p>
          <a:endParaRPr lang="en-US"/>
        </a:p>
      </dgm:t>
    </dgm:pt>
    <dgm:pt modelId="{A75F0E60-C027-44A1-93DC-94BAEC9D0AD2}">
      <dgm:prSet/>
      <dgm:spPr/>
      <dgm:t>
        <a:bodyPr/>
        <a:lstStyle/>
        <a:p>
          <a:r>
            <a:rPr lang="en-GB" dirty="0"/>
            <a:t>Part 2: How should we respond to the healthcare exceptionalism objection?</a:t>
          </a:r>
          <a:endParaRPr lang="en-US" dirty="0"/>
        </a:p>
      </dgm:t>
    </dgm:pt>
    <dgm:pt modelId="{4F686E0F-221D-492A-AA4F-E449C438CB61}" type="parTrans" cxnId="{683E5BA3-4CE7-4ECF-B376-30C9305F13A2}">
      <dgm:prSet/>
      <dgm:spPr/>
      <dgm:t>
        <a:bodyPr/>
        <a:lstStyle/>
        <a:p>
          <a:endParaRPr lang="en-US"/>
        </a:p>
      </dgm:t>
    </dgm:pt>
    <dgm:pt modelId="{6799DFF5-4A1C-46BA-9FD0-F12970793B6D}" type="sibTrans" cxnId="{683E5BA3-4CE7-4ECF-B376-30C9305F13A2}">
      <dgm:prSet/>
      <dgm:spPr/>
      <dgm:t>
        <a:bodyPr/>
        <a:lstStyle/>
        <a:p>
          <a:endParaRPr lang="en-US"/>
        </a:p>
      </dgm:t>
    </dgm:pt>
    <dgm:pt modelId="{176FD9F6-15E4-4222-A754-B63E5A434BB5}">
      <dgm:prSet/>
      <dgm:spPr/>
      <dgm:t>
        <a:bodyPr/>
        <a:lstStyle/>
        <a:p>
          <a:r>
            <a:rPr lang="en-GB" dirty="0"/>
            <a:t>Summary and next steps…</a:t>
          </a:r>
          <a:endParaRPr lang="en-US" dirty="0"/>
        </a:p>
      </dgm:t>
    </dgm:pt>
    <dgm:pt modelId="{F9BEE62E-D081-48FA-938B-DEBD4BB8F75F}" type="parTrans" cxnId="{B47BB7D6-E627-44DA-97FF-3E94E54EBE8C}">
      <dgm:prSet/>
      <dgm:spPr/>
      <dgm:t>
        <a:bodyPr/>
        <a:lstStyle/>
        <a:p>
          <a:endParaRPr lang="en-US"/>
        </a:p>
      </dgm:t>
    </dgm:pt>
    <dgm:pt modelId="{3106EFEC-8392-4EDC-8569-29A690B7FB34}" type="sibTrans" cxnId="{B47BB7D6-E627-44DA-97FF-3E94E54EBE8C}">
      <dgm:prSet/>
      <dgm:spPr/>
      <dgm:t>
        <a:bodyPr/>
        <a:lstStyle/>
        <a:p>
          <a:endParaRPr lang="en-US"/>
        </a:p>
      </dgm:t>
    </dgm:pt>
    <dgm:pt modelId="{44011CA1-D645-4941-9219-91E3EE2020DD}" type="pres">
      <dgm:prSet presAssocID="{DEF64C9E-EA22-42F7-AC86-149D98BDDA49}" presName="linear" presStyleCnt="0">
        <dgm:presLayoutVars>
          <dgm:animLvl val="lvl"/>
          <dgm:resizeHandles val="exact"/>
        </dgm:presLayoutVars>
      </dgm:prSet>
      <dgm:spPr/>
    </dgm:pt>
    <dgm:pt modelId="{550E12E4-54A8-48D1-9676-E48EA4C67716}" type="pres">
      <dgm:prSet presAssocID="{06B1B330-2C25-4DA6-8A94-4CDD83161D4F}" presName="parentText" presStyleLbl="node1" presStyleIdx="0" presStyleCnt="4">
        <dgm:presLayoutVars>
          <dgm:chMax val="0"/>
          <dgm:bulletEnabled val="1"/>
        </dgm:presLayoutVars>
      </dgm:prSet>
      <dgm:spPr/>
    </dgm:pt>
    <dgm:pt modelId="{08056D8A-49A4-49D1-98AA-AD9FA02BA40C}" type="pres">
      <dgm:prSet presAssocID="{0B5F6C7A-FD67-4D34-9334-40F5AC057063}" presName="spacer" presStyleCnt="0"/>
      <dgm:spPr/>
    </dgm:pt>
    <dgm:pt modelId="{216400FA-8050-4B40-BC00-A8E1554129F1}" type="pres">
      <dgm:prSet presAssocID="{B26F8609-C83F-4575-93EF-0FB7108C08D4}" presName="parentText" presStyleLbl="node1" presStyleIdx="1" presStyleCnt="4">
        <dgm:presLayoutVars>
          <dgm:chMax val="0"/>
          <dgm:bulletEnabled val="1"/>
        </dgm:presLayoutVars>
      </dgm:prSet>
      <dgm:spPr/>
    </dgm:pt>
    <dgm:pt modelId="{253A8388-C6C9-415A-8478-F1BF05841A97}" type="pres">
      <dgm:prSet presAssocID="{91B9FAE2-FDC5-4A04-B81E-E052135AA757}" presName="spacer" presStyleCnt="0"/>
      <dgm:spPr/>
    </dgm:pt>
    <dgm:pt modelId="{6564792A-CB5C-447D-99F0-707AD085D6E7}" type="pres">
      <dgm:prSet presAssocID="{A75F0E60-C027-44A1-93DC-94BAEC9D0AD2}" presName="parentText" presStyleLbl="node1" presStyleIdx="2" presStyleCnt="4">
        <dgm:presLayoutVars>
          <dgm:chMax val="0"/>
          <dgm:bulletEnabled val="1"/>
        </dgm:presLayoutVars>
      </dgm:prSet>
      <dgm:spPr/>
    </dgm:pt>
    <dgm:pt modelId="{95021655-3B17-42EB-A5BD-EDF4C459111F}" type="pres">
      <dgm:prSet presAssocID="{6799DFF5-4A1C-46BA-9FD0-F12970793B6D}" presName="spacer" presStyleCnt="0"/>
      <dgm:spPr/>
    </dgm:pt>
    <dgm:pt modelId="{4E719202-92F8-4352-8248-673DFE23A1CA}" type="pres">
      <dgm:prSet presAssocID="{176FD9F6-15E4-4222-A754-B63E5A434BB5}" presName="parentText" presStyleLbl="node1" presStyleIdx="3" presStyleCnt="4">
        <dgm:presLayoutVars>
          <dgm:chMax val="0"/>
          <dgm:bulletEnabled val="1"/>
        </dgm:presLayoutVars>
      </dgm:prSet>
      <dgm:spPr/>
    </dgm:pt>
  </dgm:ptLst>
  <dgm:cxnLst>
    <dgm:cxn modelId="{A0D3FE0D-E1AD-488E-BEAD-6DB7781EB981}" srcId="{DEF64C9E-EA22-42F7-AC86-149D98BDDA49}" destId="{B26F8609-C83F-4575-93EF-0FB7108C08D4}" srcOrd="1" destOrd="0" parTransId="{99EF807D-B58E-4298-84AD-8F649478662A}" sibTransId="{91B9FAE2-FDC5-4A04-B81E-E052135AA757}"/>
    <dgm:cxn modelId="{5F4CDB1E-17D8-460E-B1A2-B7879AB67EC0}" srcId="{DEF64C9E-EA22-42F7-AC86-149D98BDDA49}" destId="{06B1B330-2C25-4DA6-8A94-4CDD83161D4F}" srcOrd="0" destOrd="0" parTransId="{0D66B9E2-EED2-4DBE-B947-14D1503740EA}" sibTransId="{0B5F6C7A-FD67-4D34-9334-40F5AC057063}"/>
    <dgm:cxn modelId="{0A824E34-E82E-47E7-8846-2865EE9B5BA7}" type="presOf" srcId="{DEF64C9E-EA22-42F7-AC86-149D98BDDA49}" destId="{44011CA1-D645-4941-9219-91E3EE2020DD}" srcOrd="0" destOrd="0" presId="urn:microsoft.com/office/officeart/2005/8/layout/vList2"/>
    <dgm:cxn modelId="{683E5BA3-4CE7-4ECF-B376-30C9305F13A2}" srcId="{DEF64C9E-EA22-42F7-AC86-149D98BDDA49}" destId="{A75F0E60-C027-44A1-93DC-94BAEC9D0AD2}" srcOrd="2" destOrd="0" parTransId="{4F686E0F-221D-492A-AA4F-E449C438CB61}" sibTransId="{6799DFF5-4A1C-46BA-9FD0-F12970793B6D}"/>
    <dgm:cxn modelId="{788686AF-567D-4B30-9D67-5BD9C9B90B00}" type="presOf" srcId="{06B1B330-2C25-4DA6-8A94-4CDD83161D4F}" destId="{550E12E4-54A8-48D1-9676-E48EA4C67716}" srcOrd="0" destOrd="0" presId="urn:microsoft.com/office/officeart/2005/8/layout/vList2"/>
    <dgm:cxn modelId="{EF1C95B8-9BD7-4FE2-9BFD-13C9733A1C45}" type="presOf" srcId="{B26F8609-C83F-4575-93EF-0FB7108C08D4}" destId="{216400FA-8050-4B40-BC00-A8E1554129F1}" srcOrd="0" destOrd="0" presId="urn:microsoft.com/office/officeart/2005/8/layout/vList2"/>
    <dgm:cxn modelId="{558F5DB9-DBCF-4711-9999-1BD175F85EF2}" type="presOf" srcId="{176FD9F6-15E4-4222-A754-B63E5A434BB5}" destId="{4E719202-92F8-4352-8248-673DFE23A1CA}" srcOrd="0" destOrd="0" presId="urn:microsoft.com/office/officeart/2005/8/layout/vList2"/>
    <dgm:cxn modelId="{7C1A51BB-CA8E-418A-B25C-D98C9107090D}" type="presOf" srcId="{A75F0E60-C027-44A1-93DC-94BAEC9D0AD2}" destId="{6564792A-CB5C-447D-99F0-707AD085D6E7}" srcOrd="0" destOrd="0" presId="urn:microsoft.com/office/officeart/2005/8/layout/vList2"/>
    <dgm:cxn modelId="{B47BB7D6-E627-44DA-97FF-3E94E54EBE8C}" srcId="{DEF64C9E-EA22-42F7-AC86-149D98BDDA49}" destId="{176FD9F6-15E4-4222-A754-B63E5A434BB5}" srcOrd="3" destOrd="0" parTransId="{F9BEE62E-D081-48FA-938B-DEBD4BB8F75F}" sibTransId="{3106EFEC-8392-4EDC-8569-29A690B7FB34}"/>
    <dgm:cxn modelId="{DF36DD0E-4F8B-4CED-B4B6-F2F9BCDEC522}" type="presParOf" srcId="{44011CA1-D645-4941-9219-91E3EE2020DD}" destId="{550E12E4-54A8-48D1-9676-E48EA4C67716}" srcOrd="0" destOrd="0" presId="urn:microsoft.com/office/officeart/2005/8/layout/vList2"/>
    <dgm:cxn modelId="{23A7FFF4-7B3B-4FA1-B453-0786410F4AED}" type="presParOf" srcId="{44011CA1-D645-4941-9219-91E3EE2020DD}" destId="{08056D8A-49A4-49D1-98AA-AD9FA02BA40C}" srcOrd="1" destOrd="0" presId="urn:microsoft.com/office/officeart/2005/8/layout/vList2"/>
    <dgm:cxn modelId="{E92B4935-F811-4A01-A3C0-2EC7B54ECA52}" type="presParOf" srcId="{44011CA1-D645-4941-9219-91E3EE2020DD}" destId="{216400FA-8050-4B40-BC00-A8E1554129F1}" srcOrd="2" destOrd="0" presId="urn:microsoft.com/office/officeart/2005/8/layout/vList2"/>
    <dgm:cxn modelId="{5A5BDC18-A28A-468C-8A9C-003008598F8E}" type="presParOf" srcId="{44011CA1-D645-4941-9219-91E3EE2020DD}" destId="{253A8388-C6C9-415A-8478-F1BF05841A97}" srcOrd="3" destOrd="0" presId="urn:microsoft.com/office/officeart/2005/8/layout/vList2"/>
    <dgm:cxn modelId="{B0344AF4-2C0C-4075-B277-85A55E0C1621}" type="presParOf" srcId="{44011CA1-D645-4941-9219-91E3EE2020DD}" destId="{6564792A-CB5C-447D-99F0-707AD085D6E7}" srcOrd="4" destOrd="0" presId="urn:microsoft.com/office/officeart/2005/8/layout/vList2"/>
    <dgm:cxn modelId="{696809D9-9A83-47B7-8477-D20926537F7F}" type="presParOf" srcId="{44011CA1-D645-4941-9219-91E3EE2020DD}" destId="{95021655-3B17-42EB-A5BD-EDF4C459111F}" srcOrd="5" destOrd="0" presId="urn:microsoft.com/office/officeart/2005/8/layout/vList2"/>
    <dgm:cxn modelId="{A44CDA80-4377-4692-B8D2-3A3253E98C21}" type="presParOf" srcId="{44011CA1-D645-4941-9219-91E3EE2020DD}" destId="{4E719202-92F8-4352-8248-673DFE23A1C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E837D-782C-401A-81C0-54E31D21256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CE795F6-64C0-41A0-A351-0AA564E74E3B}">
      <dgm:prSet/>
      <dgm:spPr/>
      <dgm:t>
        <a:bodyPr/>
        <a:lstStyle/>
        <a:p>
          <a:pPr>
            <a:lnSpc>
              <a:spcPct val="100000"/>
            </a:lnSpc>
          </a:pPr>
          <a:r>
            <a:rPr lang="en-GB" dirty="0"/>
            <a:t>Efforts are now being made to make healthcare more environmentally sustainable</a:t>
          </a:r>
          <a:endParaRPr lang="en-US" dirty="0"/>
        </a:p>
      </dgm:t>
    </dgm:pt>
    <dgm:pt modelId="{FD4A6AF8-AE06-485A-8E1A-170252D9CDA5}" type="parTrans" cxnId="{302652E5-0AAA-4B85-8D30-9EC992B3A330}">
      <dgm:prSet/>
      <dgm:spPr/>
      <dgm:t>
        <a:bodyPr/>
        <a:lstStyle/>
        <a:p>
          <a:endParaRPr lang="en-US"/>
        </a:p>
      </dgm:t>
    </dgm:pt>
    <dgm:pt modelId="{72F7B8DA-9B40-4149-8B18-059BAB73A722}" type="sibTrans" cxnId="{302652E5-0AAA-4B85-8D30-9EC992B3A330}">
      <dgm:prSet/>
      <dgm:spPr/>
      <dgm:t>
        <a:bodyPr/>
        <a:lstStyle/>
        <a:p>
          <a:endParaRPr lang="en-US"/>
        </a:p>
      </dgm:t>
    </dgm:pt>
    <dgm:pt modelId="{0A13B58F-8605-4EF8-8F0B-53DAD27F1025}">
      <dgm:prSet/>
      <dgm:spPr/>
      <dgm:t>
        <a:bodyPr/>
        <a:lstStyle/>
        <a:p>
          <a:pPr>
            <a:lnSpc>
              <a:spcPct val="100000"/>
            </a:lnSpc>
          </a:pPr>
          <a:r>
            <a:rPr lang="en-GB" dirty="0"/>
            <a:t>For example: NHS plans for ‘net zero for direct carbon emissions by 2040, and net zero for indirect carbon emissions by 2045’ (https://www.england.nhs.uk/long-read/nhs-clinical-waste-strategy/?form=MG0AV3) </a:t>
          </a:r>
          <a:endParaRPr lang="en-US" dirty="0"/>
        </a:p>
      </dgm:t>
    </dgm:pt>
    <dgm:pt modelId="{6BE8F749-358D-4745-9309-BC05416F8355}" type="parTrans" cxnId="{C35B8175-97A6-4864-B387-F062F54299F0}">
      <dgm:prSet/>
      <dgm:spPr/>
      <dgm:t>
        <a:bodyPr/>
        <a:lstStyle/>
        <a:p>
          <a:endParaRPr lang="en-US"/>
        </a:p>
      </dgm:t>
    </dgm:pt>
    <dgm:pt modelId="{86A2B5B0-601C-4ED1-B65F-71ADA760BB82}" type="sibTrans" cxnId="{C35B8175-97A6-4864-B387-F062F54299F0}">
      <dgm:prSet/>
      <dgm:spPr/>
      <dgm:t>
        <a:bodyPr/>
        <a:lstStyle/>
        <a:p>
          <a:endParaRPr lang="en-US"/>
        </a:p>
      </dgm:t>
    </dgm:pt>
    <dgm:pt modelId="{1C0EDA9E-4D94-4EDB-90CB-CE970BFB2D41}">
      <dgm:prSet/>
      <dgm:spPr/>
      <dgm:t>
        <a:bodyPr/>
        <a:lstStyle/>
        <a:p>
          <a:pPr>
            <a:lnSpc>
              <a:spcPct val="100000"/>
            </a:lnSpc>
          </a:pPr>
          <a:r>
            <a:rPr lang="en-GB" dirty="0"/>
            <a:t>‘Greener NHS’ arm of NHS set up to lead this programme of change</a:t>
          </a:r>
          <a:endParaRPr lang="en-US" dirty="0"/>
        </a:p>
      </dgm:t>
    </dgm:pt>
    <dgm:pt modelId="{7E6EC927-8FC5-464B-88B4-0BD899F72449}" type="parTrans" cxnId="{BF8AEC26-2D27-4B3E-B9C0-41DA01A25DAB}">
      <dgm:prSet/>
      <dgm:spPr/>
      <dgm:t>
        <a:bodyPr/>
        <a:lstStyle/>
        <a:p>
          <a:endParaRPr lang="en-US"/>
        </a:p>
      </dgm:t>
    </dgm:pt>
    <dgm:pt modelId="{636116B7-E6B1-4A62-A1B8-9E7496DB5A8E}" type="sibTrans" cxnId="{BF8AEC26-2D27-4B3E-B9C0-41DA01A25DAB}">
      <dgm:prSet/>
      <dgm:spPr/>
      <dgm:t>
        <a:bodyPr/>
        <a:lstStyle/>
        <a:p>
          <a:endParaRPr lang="en-US"/>
        </a:p>
      </dgm:t>
    </dgm:pt>
    <dgm:pt modelId="{56C4FB26-52F8-45CA-9A8C-26FB462E2B77}">
      <dgm:prSet/>
      <dgm:spPr/>
      <dgm:t>
        <a:bodyPr/>
        <a:lstStyle/>
        <a:p>
          <a:pPr>
            <a:lnSpc>
              <a:spcPct val="100000"/>
            </a:lnSpc>
          </a:pPr>
          <a:r>
            <a:rPr lang="en-GB" dirty="0"/>
            <a:t>General Medical Council (medical regulator in UK) now requires medical education programmes to integrate teaching about sustainable healthcare and to teach students how to engage with their future patients about the environmental sustainability of their healthcare. </a:t>
          </a:r>
          <a:endParaRPr lang="en-US" dirty="0"/>
        </a:p>
      </dgm:t>
    </dgm:pt>
    <dgm:pt modelId="{46015921-AB38-45D0-80E3-427700D44B51}" type="parTrans" cxnId="{875EFE26-0547-430A-9FBC-4EA77DA923AF}">
      <dgm:prSet/>
      <dgm:spPr/>
      <dgm:t>
        <a:bodyPr/>
        <a:lstStyle/>
        <a:p>
          <a:endParaRPr lang="en-US"/>
        </a:p>
      </dgm:t>
    </dgm:pt>
    <dgm:pt modelId="{E83603E0-8E91-4E67-A893-22DF912538D9}" type="sibTrans" cxnId="{875EFE26-0547-430A-9FBC-4EA77DA923AF}">
      <dgm:prSet/>
      <dgm:spPr/>
      <dgm:t>
        <a:bodyPr/>
        <a:lstStyle/>
        <a:p>
          <a:endParaRPr lang="en-US"/>
        </a:p>
      </dgm:t>
    </dgm:pt>
    <dgm:pt modelId="{67B95568-253C-448C-8CC6-34E3A9E81909}">
      <dgm:prSet/>
      <dgm:spPr/>
      <dgm:t>
        <a:bodyPr/>
        <a:lstStyle/>
        <a:p>
          <a:pPr>
            <a:lnSpc>
              <a:spcPct val="100000"/>
            </a:lnSpc>
          </a:pPr>
          <a:r>
            <a:rPr lang="en-GB" dirty="0"/>
            <a:t>Environmentally sustainable medicine is an emerging global concern, and medical societies, governments and regulators around the world are also taking action in this area </a:t>
          </a:r>
          <a:endParaRPr lang="en-US" dirty="0"/>
        </a:p>
      </dgm:t>
    </dgm:pt>
    <dgm:pt modelId="{2D5157A3-222B-4716-B04B-E51F3A3AF0B1}" type="parTrans" cxnId="{05DDB5A3-3B08-4233-A81C-B4A6914788E3}">
      <dgm:prSet/>
      <dgm:spPr/>
      <dgm:t>
        <a:bodyPr/>
        <a:lstStyle/>
        <a:p>
          <a:endParaRPr lang="en-US"/>
        </a:p>
      </dgm:t>
    </dgm:pt>
    <dgm:pt modelId="{125235A3-3FF2-491A-9B7A-636268CA5902}" type="sibTrans" cxnId="{05DDB5A3-3B08-4233-A81C-B4A6914788E3}">
      <dgm:prSet/>
      <dgm:spPr/>
      <dgm:t>
        <a:bodyPr/>
        <a:lstStyle/>
        <a:p>
          <a:endParaRPr lang="en-US"/>
        </a:p>
      </dgm:t>
    </dgm:pt>
    <dgm:pt modelId="{EDC6EB9B-2CE5-46F1-AC2C-E3520A434843}" type="pres">
      <dgm:prSet presAssocID="{1A7E837D-782C-401A-81C0-54E31D212560}" presName="linear" presStyleCnt="0">
        <dgm:presLayoutVars>
          <dgm:animLvl val="lvl"/>
          <dgm:resizeHandles val="exact"/>
        </dgm:presLayoutVars>
      </dgm:prSet>
      <dgm:spPr/>
    </dgm:pt>
    <dgm:pt modelId="{F3DA0854-FC43-421C-8128-0D1E2D208699}" type="pres">
      <dgm:prSet presAssocID="{9CE795F6-64C0-41A0-A351-0AA564E74E3B}" presName="parentText" presStyleLbl="node1" presStyleIdx="0" presStyleCnt="5">
        <dgm:presLayoutVars>
          <dgm:chMax val="0"/>
          <dgm:bulletEnabled val="1"/>
        </dgm:presLayoutVars>
      </dgm:prSet>
      <dgm:spPr/>
    </dgm:pt>
    <dgm:pt modelId="{1CC96535-2275-496A-B04D-DBDE466F6174}" type="pres">
      <dgm:prSet presAssocID="{72F7B8DA-9B40-4149-8B18-059BAB73A722}" presName="spacer" presStyleCnt="0"/>
      <dgm:spPr/>
    </dgm:pt>
    <dgm:pt modelId="{ABE32200-7DA0-41CA-B132-8649A30E468B}" type="pres">
      <dgm:prSet presAssocID="{0A13B58F-8605-4EF8-8F0B-53DAD27F1025}" presName="parentText" presStyleLbl="node1" presStyleIdx="1" presStyleCnt="5">
        <dgm:presLayoutVars>
          <dgm:chMax val="0"/>
          <dgm:bulletEnabled val="1"/>
        </dgm:presLayoutVars>
      </dgm:prSet>
      <dgm:spPr/>
    </dgm:pt>
    <dgm:pt modelId="{32C036FF-79CD-4D35-BB32-6854C1959D74}" type="pres">
      <dgm:prSet presAssocID="{86A2B5B0-601C-4ED1-B65F-71ADA760BB82}" presName="spacer" presStyleCnt="0"/>
      <dgm:spPr/>
    </dgm:pt>
    <dgm:pt modelId="{881B1C28-16CA-4226-9CCF-8F49C68BC4AA}" type="pres">
      <dgm:prSet presAssocID="{1C0EDA9E-4D94-4EDB-90CB-CE970BFB2D41}" presName="parentText" presStyleLbl="node1" presStyleIdx="2" presStyleCnt="5">
        <dgm:presLayoutVars>
          <dgm:chMax val="0"/>
          <dgm:bulletEnabled val="1"/>
        </dgm:presLayoutVars>
      </dgm:prSet>
      <dgm:spPr/>
    </dgm:pt>
    <dgm:pt modelId="{22BC3092-01A4-45AE-B92B-05774A443BA0}" type="pres">
      <dgm:prSet presAssocID="{636116B7-E6B1-4A62-A1B8-9E7496DB5A8E}" presName="spacer" presStyleCnt="0"/>
      <dgm:spPr/>
    </dgm:pt>
    <dgm:pt modelId="{0C6A025B-4745-436B-BDDB-7534C12C7416}" type="pres">
      <dgm:prSet presAssocID="{56C4FB26-52F8-45CA-9A8C-26FB462E2B77}" presName="parentText" presStyleLbl="node1" presStyleIdx="3" presStyleCnt="5">
        <dgm:presLayoutVars>
          <dgm:chMax val="0"/>
          <dgm:bulletEnabled val="1"/>
        </dgm:presLayoutVars>
      </dgm:prSet>
      <dgm:spPr/>
    </dgm:pt>
    <dgm:pt modelId="{2E0725EE-AB19-4C3A-82B4-8B0FE03F0796}" type="pres">
      <dgm:prSet presAssocID="{E83603E0-8E91-4E67-A893-22DF912538D9}" presName="spacer" presStyleCnt="0"/>
      <dgm:spPr/>
    </dgm:pt>
    <dgm:pt modelId="{759D975B-66E8-4A47-AE27-D2D1B81C7B4B}" type="pres">
      <dgm:prSet presAssocID="{67B95568-253C-448C-8CC6-34E3A9E81909}" presName="parentText" presStyleLbl="node1" presStyleIdx="4" presStyleCnt="5">
        <dgm:presLayoutVars>
          <dgm:chMax val="0"/>
          <dgm:bulletEnabled val="1"/>
        </dgm:presLayoutVars>
      </dgm:prSet>
      <dgm:spPr/>
    </dgm:pt>
  </dgm:ptLst>
  <dgm:cxnLst>
    <dgm:cxn modelId="{BF8AEC26-2D27-4B3E-B9C0-41DA01A25DAB}" srcId="{1A7E837D-782C-401A-81C0-54E31D212560}" destId="{1C0EDA9E-4D94-4EDB-90CB-CE970BFB2D41}" srcOrd="2" destOrd="0" parTransId="{7E6EC927-8FC5-464B-88B4-0BD899F72449}" sibTransId="{636116B7-E6B1-4A62-A1B8-9E7496DB5A8E}"/>
    <dgm:cxn modelId="{875EFE26-0547-430A-9FBC-4EA77DA923AF}" srcId="{1A7E837D-782C-401A-81C0-54E31D212560}" destId="{56C4FB26-52F8-45CA-9A8C-26FB462E2B77}" srcOrd="3" destOrd="0" parTransId="{46015921-AB38-45D0-80E3-427700D44B51}" sibTransId="{E83603E0-8E91-4E67-A893-22DF912538D9}"/>
    <dgm:cxn modelId="{4CC1642A-8991-4E4B-B64B-F311DD84F589}" type="presOf" srcId="{1A7E837D-782C-401A-81C0-54E31D212560}" destId="{EDC6EB9B-2CE5-46F1-AC2C-E3520A434843}" srcOrd="0" destOrd="0" presId="urn:microsoft.com/office/officeart/2005/8/layout/vList2"/>
    <dgm:cxn modelId="{1F83CA31-720D-4B4D-9A37-B1B4BB63E9CB}" type="presOf" srcId="{1C0EDA9E-4D94-4EDB-90CB-CE970BFB2D41}" destId="{881B1C28-16CA-4226-9CCF-8F49C68BC4AA}" srcOrd="0" destOrd="0" presId="urn:microsoft.com/office/officeart/2005/8/layout/vList2"/>
    <dgm:cxn modelId="{6F26AA5B-2914-4792-AFE2-BA96E0A83CDA}" type="presOf" srcId="{9CE795F6-64C0-41A0-A351-0AA564E74E3B}" destId="{F3DA0854-FC43-421C-8128-0D1E2D208699}" srcOrd="0" destOrd="0" presId="urn:microsoft.com/office/officeart/2005/8/layout/vList2"/>
    <dgm:cxn modelId="{62ADE24E-2B36-4ED7-8787-BA21944766F8}" type="presOf" srcId="{67B95568-253C-448C-8CC6-34E3A9E81909}" destId="{759D975B-66E8-4A47-AE27-D2D1B81C7B4B}" srcOrd="0" destOrd="0" presId="urn:microsoft.com/office/officeart/2005/8/layout/vList2"/>
    <dgm:cxn modelId="{C35B8175-97A6-4864-B387-F062F54299F0}" srcId="{1A7E837D-782C-401A-81C0-54E31D212560}" destId="{0A13B58F-8605-4EF8-8F0B-53DAD27F1025}" srcOrd="1" destOrd="0" parTransId="{6BE8F749-358D-4745-9309-BC05416F8355}" sibTransId="{86A2B5B0-601C-4ED1-B65F-71ADA760BB82}"/>
    <dgm:cxn modelId="{2B47D556-C735-4B0F-8D19-DE3B7D97B5AE}" type="presOf" srcId="{56C4FB26-52F8-45CA-9A8C-26FB462E2B77}" destId="{0C6A025B-4745-436B-BDDB-7534C12C7416}" srcOrd="0" destOrd="0" presId="urn:microsoft.com/office/officeart/2005/8/layout/vList2"/>
    <dgm:cxn modelId="{05DDB5A3-3B08-4233-A81C-B4A6914788E3}" srcId="{1A7E837D-782C-401A-81C0-54E31D212560}" destId="{67B95568-253C-448C-8CC6-34E3A9E81909}" srcOrd="4" destOrd="0" parTransId="{2D5157A3-222B-4716-B04B-E51F3A3AF0B1}" sibTransId="{125235A3-3FF2-491A-9B7A-636268CA5902}"/>
    <dgm:cxn modelId="{08CFDFBA-0408-43EE-B1CC-A139B051E0F7}" type="presOf" srcId="{0A13B58F-8605-4EF8-8F0B-53DAD27F1025}" destId="{ABE32200-7DA0-41CA-B132-8649A30E468B}" srcOrd="0" destOrd="0" presId="urn:microsoft.com/office/officeart/2005/8/layout/vList2"/>
    <dgm:cxn modelId="{302652E5-0AAA-4B85-8D30-9EC992B3A330}" srcId="{1A7E837D-782C-401A-81C0-54E31D212560}" destId="{9CE795F6-64C0-41A0-A351-0AA564E74E3B}" srcOrd="0" destOrd="0" parTransId="{FD4A6AF8-AE06-485A-8E1A-170252D9CDA5}" sibTransId="{72F7B8DA-9B40-4149-8B18-059BAB73A722}"/>
    <dgm:cxn modelId="{FEF06538-018C-4428-A68A-E18DF88F2C50}" type="presParOf" srcId="{EDC6EB9B-2CE5-46F1-AC2C-E3520A434843}" destId="{F3DA0854-FC43-421C-8128-0D1E2D208699}" srcOrd="0" destOrd="0" presId="urn:microsoft.com/office/officeart/2005/8/layout/vList2"/>
    <dgm:cxn modelId="{C028F70F-AD76-4D8B-A657-18699941D066}" type="presParOf" srcId="{EDC6EB9B-2CE5-46F1-AC2C-E3520A434843}" destId="{1CC96535-2275-496A-B04D-DBDE466F6174}" srcOrd="1" destOrd="0" presId="urn:microsoft.com/office/officeart/2005/8/layout/vList2"/>
    <dgm:cxn modelId="{1B6384A9-99A9-4846-88FE-F457B0B5346E}" type="presParOf" srcId="{EDC6EB9B-2CE5-46F1-AC2C-E3520A434843}" destId="{ABE32200-7DA0-41CA-B132-8649A30E468B}" srcOrd="2" destOrd="0" presId="urn:microsoft.com/office/officeart/2005/8/layout/vList2"/>
    <dgm:cxn modelId="{7F089A18-4B4A-4082-B34B-C38501E70AB3}" type="presParOf" srcId="{EDC6EB9B-2CE5-46F1-AC2C-E3520A434843}" destId="{32C036FF-79CD-4D35-BB32-6854C1959D74}" srcOrd="3" destOrd="0" presId="urn:microsoft.com/office/officeart/2005/8/layout/vList2"/>
    <dgm:cxn modelId="{537D73B1-42ED-49EF-99C1-F7035E46771B}" type="presParOf" srcId="{EDC6EB9B-2CE5-46F1-AC2C-E3520A434843}" destId="{881B1C28-16CA-4226-9CCF-8F49C68BC4AA}" srcOrd="4" destOrd="0" presId="urn:microsoft.com/office/officeart/2005/8/layout/vList2"/>
    <dgm:cxn modelId="{4F76AA97-D145-465F-B594-59D882995A61}" type="presParOf" srcId="{EDC6EB9B-2CE5-46F1-AC2C-E3520A434843}" destId="{22BC3092-01A4-45AE-B92B-05774A443BA0}" srcOrd="5" destOrd="0" presId="urn:microsoft.com/office/officeart/2005/8/layout/vList2"/>
    <dgm:cxn modelId="{DAF5805D-88D2-407E-83C1-5A99BF5EDB4C}" type="presParOf" srcId="{EDC6EB9B-2CE5-46F1-AC2C-E3520A434843}" destId="{0C6A025B-4745-436B-BDDB-7534C12C7416}" srcOrd="6" destOrd="0" presId="urn:microsoft.com/office/officeart/2005/8/layout/vList2"/>
    <dgm:cxn modelId="{BAAAE070-7683-45A4-8251-B2B11CB2C6C0}" type="presParOf" srcId="{EDC6EB9B-2CE5-46F1-AC2C-E3520A434843}" destId="{2E0725EE-AB19-4C3A-82B4-8B0FE03F0796}" srcOrd="7" destOrd="0" presId="urn:microsoft.com/office/officeart/2005/8/layout/vList2"/>
    <dgm:cxn modelId="{40D065CC-53CB-4DC0-A2E1-EDC71A5142DA}" type="presParOf" srcId="{EDC6EB9B-2CE5-46F1-AC2C-E3520A434843}" destId="{759D975B-66E8-4A47-AE27-D2D1B81C7B4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0F77D-7FD5-4B21-9435-663088CBEA54}"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C8EC3173-1104-415F-B2A8-0BC9BA449236}">
      <dgm:prSet/>
      <dgm:spPr/>
      <dgm:t>
        <a:bodyPr/>
        <a:lstStyle/>
        <a:p>
          <a:r>
            <a:rPr lang="en-GB" dirty="0"/>
            <a:t>But what is healthcare?</a:t>
          </a:r>
          <a:endParaRPr lang="en-US" dirty="0"/>
        </a:p>
      </dgm:t>
    </dgm:pt>
    <dgm:pt modelId="{29C01D73-22A6-41E4-B54E-50398FA29A12}" type="parTrans" cxnId="{0EF8B024-2E5D-4BAE-891B-EB30908B7A1A}">
      <dgm:prSet/>
      <dgm:spPr/>
      <dgm:t>
        <a:bodyPr/>
        <a:lstStyle/>
        <a:p>
          <a:endParaRPr lang="en-US"/>
        </a:p>
      </dgm:t>
    </dgm:pt>
    <dgm:pt modelId="{9F17B052-1C57-46AC-8615-7677ACCE0CB3}" type="sibTrans" cxnId="{0EF8B024-2E5D-4BAE-891B-EB30908B7A1A}">
      <dgm:prSet/>
      <dgm:spPr/>
      <dgm:t>
        <a:bodyPr/>
        <a:lstStyle/>
        <a:p>
          <a:endParaRPr lang="en-US"/>
        </a:p>
      </dgm:t>
    </dgm:pt>
    <dgm:pt modelId="{B1DE705B-309E-4D7A-AAAF-BB05BA54ACB2}">
      <dgm:prSet/>
      <dgm:spPr/>
      <dgm:t>
        <a:bodyPr/>
        <a:lstStyle/>
        <a:p>
          <a:r>
            <a:rPr lang="en-GB" dirty="0"/>
            <a:t>I use the word to broadly refer to the entire system of creating, providing and consuming healthcare goods and services. </a:t>
          </a:r>
          <a:endParaRPr lang="en-US" dirty="0"/>
        </a:p>
      </dgm:t>
    </dgm:pt>
    <dgm:pt modelId="{C9947E69-F64C-4A76-B04F-279F119EDCB8}" type="parTrans" cxnId="{6FBF074E-1A6E-452A-AFB4-83BB832B6120}">
      <dgm:prSet/>
      <dgm:spPr/>
      <dgm:t>
        <a:bodyPr/>
        <a:lstStyle/>
        <a:p>
          <a:endParaRPr lang="en-US"/>
        </a:p>
      </dgm:t>
    </dgm:pt>
    <dgm:pt modelId="{AA836D11-D948-45AD-807D-A11CDCE1F97A}" type="sibTrans" cxnId="{6FBF074E-1A6E-452A-AFB4-83BB832B6120}">
      <dgm:prSet/>
      <dgm:spPr/>
      <dgm:t>
        <a:bodyPr/>
        <a:lstStyle/>
        <a:p>
          <a:endParaRPr lang="en-US"/>
        </a:p>
      </dgm:t>
    </dgm:pt>
    <dgm:pt modelId="{C8286F30-E12C-4719-9898-AE0101BA4E53}">
      <dgm:prSet/>
      <dgm:spPr/>
      <dgm:t>
        <a:bodyPr/>
        <a:lstStyle/>
        <a:p>
          <a:r>
            <a:rPr lang="en-GB" dirty="0"/>
            <a:t>For example, this includes everything from researching a vaccine, to manufacturing it, to jabbing it in a patient’s arm, and then subsequently throwing it away so that it can later be incinerated, landfilled, or illegally dumped. </a:t>
          </a:r>
          <a:endParaRPr lang="en-US" dirty="0"/>
        </a:p>
      </dgm:t>
    </dgm:pt>
    <dgm:pt modelId="{4E9AD88F-CCE2-4ADC-A6B1-6E93B0C018C3}" type="parTrans" cxnId="{2D4332FB-55DF-419F-8760-5156E9B712C5}">
      <dgm:prSet/>
      <dgm:spPr/>
      <dgm:t>
        <a:bodyPr/>
        <a:lstStyle/>
        <a:p>
          <a:endParaRPr lang="en-US"/>
        </a:p>
      </dgm:t>
    </dgm:pt>
    <dgm:pt modelId="{5DE788FA-E350-4F37-A652-A43E04515E8A}" type="sibTrans" cxnId="{2D4332FB-55DF-419F-8760-5156E9B712C5}">
      <dgm:prSet/>
      <dgm:spPr/>
      <dgm:t>
        <a:bodyPr/>
        <a:lstStyle/>
        <a:p>
          <a:endParaRPr lang="en-US"/>
        </a:p>
      </dgm:t>
    </dgm:pt>
    <dgm:pt modelId="{3954E801-BCB3-4F3F-8D89-41CE600D2A27}">
      <dgm:prSet/>
      <dgm:spPr/>
      <dgm:t>
        <a:bodyPr/>
        <a:lstStyle/>
        <a:p>
          <a:r>
            <a:rPr lang="en-GB" dirty="0"/>
            <a:t>‘Healthcare’ refers to the industries, institutions and individuals that take part in it (including patients). It includes the buildings, vehicles and physical materials required to make healthcare work. </a:t>
          </a:r>
          <a:endParaRPr lang="en-US" dirty="0"/>
        </a:p>
      </dgm:t>
    </dgm:pt>
    <dgm:pt modelId="{6895C216-EDDC-4E86-A751-0306E9BDF30E}" type="parTrans" cxnId="{28B80E12-F3EE-4FAA-81EA-38A7AE573D47}">
      <dgm:prSet/>
      <dgm:spPr/>
      <dgm:t>
        <a:bodyPr/>
        <a:lstStyle/>
        <a:p>
          <a:endParaRPr lang="en-US"/>
        </a:p>
      </dgm:t>
    </dgm:pt>
    <dgm:pt modelId="{FE8D4957-04D9-4260-9879-75667CCE2352}" type="sibTrans" cxnId="{28B80E12-F3EE-4FAA-81EA-38A7AE573D47}">
      <dgm:prSet/>
      <dgm:spPr/>
      <dgm:t>
        <a:bodyPr/>
        <a:lstStyle/>
        <a:p>
          <a:endParaRPr lang="en-US"/>
        </a:p>
      </dgm:t>
    </dgm:pt>
    <dgm:pt modelId="{1C86FB7A-8BD4-4C63-B7DD-71735BB6F1D2}">
      <dgm:prSet/>
      <dgm:spPr/>
      <dgm:t>
        <a:bodyPr/>
        <a:lstStyle/>
        <a:p>
          <a:r>
            <a:rPr lang="en-GB" dirty="0"/>
            <a:t>This is a broad definition, but it is necessary in order to account for the extent to which healthcare draws on all types of resources and activities across our society.</a:t>
          </a:r>
          <a:endParaRPr lang="en-US" dirty="0"/>
        </a:p>
      </dgm:t>
    </dgm:pt>
    <dgm:pt modelId="{47700EC6-022B-4FC0-9C46-0C2811E06F42}" type="parTrans" cxnId="{1DD6DDF1-78BF-4A4A-BF25-E9F3D7CA0AC9}">
      <dgm:prSet/>
      <dgm:spPr/>
      <dgm:t>
        <a:bodyPr/>
        <a:lstStyle/>
        <a:p>
          <a:endParaRPr lang="en-US"/>
        </a:p>
      </dgm:t>
    </dgm:pt>
    <dgm:pt modelId="{10542C6A-7ED5-421B-8264-535C30028A5F}" type="sibTrans" cxnId="{1DD6DDF1-78BF-4A4A-BF25-E9F3D7CA0AC9}">
      <dgm:prSet/>
      <dgm:spPr/>
      <dgm:t>
        <a:bodyPr/>
        <a:lstStyle/>
        <a:p>
          <a:endParaRPr lang="en-US"/>
        </a:p>
      </dgm:t>
    </dgm:pt>
    <dgm:pt modelId="{D19B64EF-5AB2-4791-A951-D52838654BF4}">
      <dgm:prSet/>
      <dgm:spPr/>
      <dgm:t>
        <a:bodyPr/>
        <a:lstStyle/>
        <a:p>
          <a:r>
            <a:rPr lang="en-GB" dirty="0"/>
            <a:t>What is environmental sustainability?</a:t>
          </a:r>
          <a:endParaRPr lang="en-US" dirty="0"/>
        </a:p>
      </dgm:t>
    </dgm:pt>
    <dgm:pt modelId="{63CDC8C9-9692-4615-9CA9-2144077E84A7}" type="parTrans" cxnId="{68496BC3-8C51-4950-AE9B-160147CA7CB7}">
      <dgm:prSet/>
      <dgm:spPr/>
      <dgm:t>
        <a:bodyPr/>
        <a:lstStyle/>
        <a:p>
          <a:endParaRPr lang="en-US"/>
        </a:p>
      </dgm:t>
    </dgm:pt>
    <dgm:pt modelId="{1BB95687-145E-47D4-9A2D-1B0D87FBF25F}" type="sibTrans" cxnId="{68496BC3-8C51-4950-AE9B-160147CA7CB7}">
      <dgm:prSet/>
      <dgm:spPr/>
      <dgm:t>
        <a:bodyPr/>
        <a:lstStyle/>
        <a:p>
          <a:endParaRPr lang="en-US"/>
        </a:p>
      </dgm:t>
    </dgm:pt>
    <dgm:pt modelId="{D10A52E1-05F5-4864-9711-7A6C3FFEF3F7}">
      <dgm:prSet/>
      <dgm:spPr/>
      <dgm:t>
        <a:bodyPr/>
        <a:lstStyle/>
        <a:p>
          <a:r>
            <a:rPr lang="en-GB" dirty="0"/>
            <a:t>Sustaining an environmental state. </a:t>
          </a:r>
          <a:endParaRPr lang="en-US" dirty="0"/>
        </a:p>
      </dgm:t>
    </dgm:pt>
    <dgm:pt modelId="{CABD9169-9C74-40A0-8215-23209AA78A81}" type="parTrans" cxnId="{EBBEBFAD-B304-4CC7-9C91-33F08BBBE31E}">
      <dgm:prSet/>
      <dgm:spPr/>
      <dgm:t>
        <a:bodyPr/>
        <a:lstStyle/>
        <a:p>
          <a:endParaRPr lang="en-US"/>
        </a:p>
      </dgm:t>
    </dgm:pt>
    <dgm:pt modelId="{6A04CE6C-6232-4829-902E-4EC79E0F1CB5}" type="sibTrans" cxnId="{EBBEBFAD-B304-4CC7-9C91-33F08BBBE31E}">
      <dgm:prSet/>
      <dgm:spPr/>
      <dgm:t>
        <a:bodyPr/>
        <a:lstStyle/>
        <a:p>
          <a:endParaRPr lang="en-US"/>
        </a:p>
      </dgm:t>
    </dgm:pt>
    <dgm:pt modelId="{6B9A48D5-3656-48B3-9F62-512C306FA506}">
      <dgm:prSet/>
      <dgm:spPr/>
      <dgm:t>
        <a:bodyPr/>
        <a:lstStyle/>
        <a:p>
          <a:r>
            <a:rPr lang="en-GB" dirty="0"/>
            <a:t>E.g. meeting sustainability goals, such as reaching net zero and sustaining that, or, not extinguishing vulnerable species and their ecosystems, etc. </a:t>
          </a:r>
          <a:endParaRPr lang="en-US" dirty="0"/>
        </a:p>
      </dgm:t>
    </dgm:pt>
    <dgm:pt modelId="{5BF6200B-1000-4D2D-9944-B21526B8CEFC}" type="parTrans" cxnId="{D857E9F0-76A7-4958-BD3B-48BB821DF30F}">
      <dgm:prSet/>
      <dgm:spPr/>
      <dgm:t>
        <a:bodyPr/>
        <a:lstStyle/>
        <a:p>
          <a:endParaRPr lang="en-US"/>
        </a:p>
      </dgm:t>
    </dgm:pt>
    <dgm:pt modelId="{0143DE42-B556-4573-89E0-C9CB39735928}" type="sibTrans" cxnId="{D857E9F0-76A7-4958-BD3B-48BB821DF30F}">
      <dgm:prSet/>
      <dgm:spPr/>
      <dgm:t>
        <a:bodyPr/>
        <a:lstStyle/>
        <a:p>
          <a:endParaRPr lang="en-US"/>
        </a:p>
      </dgm:t>
    </dgm:pt>
    <dgm:pt modelId="{6B96A6F7-B680-4738-954A-079247B317AD}" type="pres">
      <dgm:prSet presAssocID="{B450F77D-7FD5-4B21-9435-663088CBEA54}" presName="linear" presStyleCnt="0">
        <dgm:presLayoutVars>
          <dgm:dir/>
          <dgm:animLvl val="lvl"/>
          <dgm:resizeHandles val="exact"/>
        </dgm:presLayoutVars>
      </dgm:prSet>
      <dgm:spPr/>
    </dgm:pt>
    <dgm:pt modelId="{6BD6C157-34F2-424D-A4BE-716984757590}" type="pres">
      <dgm:prSet presAssocID="{C8EC3173-1104-415F-B2A8-0BC9BA449236}" presName="parentLin" presStyleCnt="0"/>
      <dgm:spPr/>
    </dgm:pt>
    <dgm:pt modelId="{4A74874D-18C5-4FC4-BF29-71BC0501FFB7}" type="pres">
      <dgm:prSet presAssocID="{C8EC3173-1104-415F-B2A8-0BC9BA449236}" presName="parentLeftMargin" presStyleLbl="node1" presStyleIdx="0" presStyleCnt="2"/>
      <dgm:spPr/>
    </dgm:pt>
    <dgm:pt modelId="{E613C723-551E-49E4-9903-200E25FDF7E8}" type="pres">
      <dgm:prSet presAssocID="{C8EC3173-1104-415F-B2A8-0BC9BA449236}" presName="parentText" presStyleLbl="node1" presStyleIdx="0" presStyleCnt="2">
        <dgm:presLayoutVars>
          <dgm:chMax val="0"/>
          <dgm:bulletEnabled val="1"/>
        </dgm:presLayoutVars>
      </dgm:prSet>
      <dgm:spPr/>
    </dgm:pt>
    <dgm:pt modelId="{E8DE7194-80F4-477E-9677-9C5DF4D4C939}" type="pres">
      <dgm:prSet presAssocID="{C8EC3173-1104-415F-B2A8-0BC9BA449236}" presName="negativeSpace" presStyleCnt="0"/>
      <dgm:spPr/>
    </dgm:pt>
    <dgm:pt modelId="{DD3CD14D-CA3E-4588-9928-1A928B0DC438}" type="pres">
      <dgm:prSet presAssocID="{C8EC3173-1104-415F-B2A8-0BC9BA449236}" presName="childText" presStyleLbl="conFgAcc1" presStyleIdx="0" presStyleCnt="2">
        <dgm:presLayoutVars>
          <dgm:bulletEnabled val="1"/>
        </dgm:presLayoutVars>
      </dgm:prSet>
      <dgm:spPr/>
    </dgm:pt>
    <dgm:pt modelId="{DA1F0871-667A-491D-A48C-C1F7EF321111}" type="pres">
      <dgm:prSet presAssocID="{9F17B052-1C57-46AC-8615-7677ACCE0CB3}" presName="spaceBetweenRectangles" presStyleCnt="0"/>
      <dgm:spPr/>
    </dgm:pt>
    <dgm:pt modelId="{61D5D068-961D-42A6-A404-DA4B79C35387}" type="pres">
      <dgm:prSet presAssocID="{D19B64EF-5AB2-4791-A951-D52838654BF4}" presName="parentLin" presStyleCnt="0"/>
      <dgm:spPr/>
    </dgm:pt>
    <dgm:pt modelId="{D8E85B5D-357E-4962-B49F-E448E3282EFD}" type="pres">
      <dgm:prSet presAssocID="{D19B64EF-5AB2-4791-A951-D52838654BF4}" presName="parentLeftMargin" presStyleLbl="node1" presStyleIdx="0" presStyleCnt="2"/>
      <dgm:spPr/>
    </dgm:pt>
    <dgm:pt modelId="{A6D05969-4F42-472C-B605-2832F5AD8C5D}" type="pres">
      <dgm:prSet presAssocID="{D19B64EF-5AB2-4791-A951-D52838654BF4}" presName="parentText" presStyleLbl="node1" presStyleIdx="1" presStyleCnt="2">
        <dgm:presLayoutVars>
          <dgm:chMax val="0"/>
          <dgm:bulletEnabled val="1"/>
        </dgm:presLayoutVars>
      </dgm:prSet>
      <dgm:spPr/>
    </dgm:pt>
    <dgm:pt modelId="{EE1B7D45-65A2-49BA-B523-91F820C0C768}" type="pres">
      <dgm:prSet presAssocID="{D19B64EF-5AB2-4791-A951-D52838654BF4}" presName="negativeSpace" presStyleCnt="0"/>
      <dgm:spPr/>
    </dgm:pt>
    <dgm:pt modelId="{293E8D63-84EA-49AF-BC75-521AA454F3B0}" type="pres">
      <dgm:prSet presAssocID="{D19B64EF-5AB2-4791-A951-D52838654BF4}" presName="childText" presStyleLbl="conFgAcc1" presStyleIdx="1" presStyleCnt="2">
        <dgm:presLayoutVars>
          <dgm:bulletEnabled val="1"/>
        </dgm:presLayoutVars>
      </dgm:prSet>
      <dgm:spPr/>
    </dgm:pt>
  </dgm:ptLst>
  <dgm:cxnLst>
    <dgm:cxn modelId="{28B80E12-F3EE-4FAA-81EA-38A7AE573D47}" srcId="{C8EC3173-1104-415F-B2A8-0BC9BA449236}" destId="{3954E801-BCB3-4F3F-8D89-41CE600D2A27}" srcOrd="2" destOrd="0" parTransId="{6895C216-EDDC-4E86-A751-0306E9BDF30E}" sibTransId="{FE8D4957-04D9-4260-9879-75667CCE2352}"/>
    <dgm:cxn modelId="{0B80D215-C0AF-4AB9-9B7C-B34DA23A83A2}" type="presOf" srcId="{D19B64EF-5AB2-4791-A951-D52838654BF4}" destId="{A6D05969-4F42-472C-B605-2832F5AD8C5D}" srcOrd="1" destOrd="0" presId="urn:microsoft.com/office/officeart/2005/8/layout/list1"/>
    <dgm:cxn modelId="{0EF8B024-2E5D-4BAE-891B-EB30908B7A1A}" srcId="{B450F77D-7FD5-4B21-9435-663088CBEA54}" destId="{C8EC3173-1104-415F-B2A8-0BC9BA449236}" srcOrd="0" destOrd="0" parTransId="{29C01D73-22A6-41E4-B54E-50398FA29A12}" sibTransId="{9F17B052-1C57-46AC-8615-7677ACCE0CB3}"/>
    <dgm:cxn modelId="{6FBF074E-1A6E-452A-AFB4-83BB832B6120}" srcId="{C8EC3173-1104-415F-B2A8-0BC9BA449236}" destId="{B1DE705B-309E-4D7A-AAAF-BB05BA54ACB2}" srcOrd="0" destOrd="0" parTransId="{C9947E69-F64C-4A76-B04F-279F119EDCB8}" sibTransId="{AA836D11-D948-45AD-807D-A11CDCE1F97A}"/>
    <dgm:cxn modelId="{70978753-8517-4FAA-97B5-6DFFE17F6BBD}" type="presOf" srcId="{1C86FB7A-8BD4-4C63-B7DD-71735BB6F1D2}" destId="{DD3CD14D-CA3E-4588-9928-1A928B0DC438}" srcOrd="0" destOrd="3" presId="urn:microsoft.com/office/officeart/2005/8/layout/list1"/>
    <dgm:cxn modelId="{2A98277E-3B8E-4E7A-A472-1D163E6D434C}" type="presOf" srcId="{D10A52E1-05F5-4864-9711-7A6C3FFEF3F7}" destId="{293E8D63-84EA-49AF-BC75-521AA454F3B0}" srcOrd="0" destOrd="0" presId="urn:microsoft.com/office/officeart/2005/8/layout/list1"/>
    <dgm:cxn modelId="{8286678D-594E-4698-BCCA-688AC89B0CAA}" type="presOf" srcId="{C8EC3173-1104-415F-B2A8-0BC9BA449236}" destId="{E613C723-551E-49E4-9903-200E25FDF7E8}" srcOrd="1" destOrd="0" presId="urn:microsoft.com/office/officeart/2005/8/layout/list1"/>
    <dgm:cxn modelId="{23287F9C-B10D-4CA4-B178-04A87BC6C1FF}" type="presOf" srcId="{D19B64EF-5AB2-4791-A951-D52838654BF4}" destId="{D8E85B5D-357E-4962-B49F-E448E3282EFD}" srcOrd="0" destOrd="0" presId="urn:microsoft.com/office/officeart/2005/8/layout/list1"/>
    <dgm:cxn modelId="{6B0BD6A7-919C-401B-A8CF-359AA0DFC841}" type="presOf" srcId="{B1DE705B-309E-4D7A-AAAF-BB05BA54ACB2}" destId="{DD3CD14D-CA3E-4588-9928-1A928B0DC438}" srcOrd="0" destOrd="0" presId="urn:microsoft.com/office/officeart/2005/8/layout/list1"/>
    <dgm:cxn modelId="{152017AC-7682-4B7D-B2E7-22EBB4080290}" type="presOf" srcId="{6B9A48D5-3656-48B3-9F62-512C306FA506}" destId="{293E8D63-84EA-49AF-BC75-521AA454F3B0}" srcOrd="0" destOrd="1" presId="urn:microsoft.com/office/officeart/2005/8/layout/list1"/>
    <dgm:cxn modelId="{EBBEBFAD-B304-4CC7-9C91-33F08BBBE31E}" srcId="{D19B64EF-5AB2-4791-A951-D52838654BF4}" destId="{D10A52E1-05F5-4864-9711-7A6C3FFEF3F7}" srcOrd="0" destOrd="0" parTransId="{CABD9169-9C74-40A0-8215-23209AA78A81}" sibTransId="{6A04CE6C-6232-4829-902E-4EC79E0F1CB5}"/>
    <dgm:cxn modelId="{68496BC3-8C51-4950-AE9B-160147CA7CB7}" srcId="{B450F77D-7FD5-4B21-9435-663088CBEA54}" destId="{D19B64EF-5AB2-4791-A951-D52838654BF4}" srcOrd="1" destOrd="0" parTransId="{63CDC8C9-9692-4615-9CA9-2144077E84A7}" sibTransId="{1BB95687-145E-47D4-9A2D-1B0D87FBF25F}"/>
    <dgm:cxn modelId="{F52664D9-2988-4217-BC43-589CF9B84F7A}" type="presOf" srcId="{3954E801-BCB3-4F3F-8D89-41CE600D2A27}" destId="{DD3CD14D-CA3E-4588-9928-1A928B0DC438}" srcOrd="0" destOrd="2" presId="urn:microsoft.com/office/officeart/2005/8/layout/list1"/>
    <dgm:cxn modelId="{81CC07E5-21AB-4CEE-AA16-58C7907FAC9F}" type="presOf" srcId="{B450F77D-7FD5-4B21-9435-663088CBEA54}" destId="{6B96A6F7-B680-4738-954A-079247B317AD}" srcOrd="0" destOrd="0" presId="urn:microsoft.com/office/officeart/2005/8/layout/list1"/>
    <dgm:cxn modelId="{5C8258ED-9F02-44BE-B081-5804ED8796FD}" type="presOf" srcId="{C8286F30-E12C-4719-9898-AE0101BA4E53}" destId="{DD3CD14D-CA3E-4588-9928-1A928B0DC438}" srcOrd="0" destOrd="1" presId="urn:microsoft.com/office/officeart/2005/8/layout/list1"/>
    <dgm:cxn modelId="{D857E9F0-76A7-4958-BD3B-48BB821DF30F}" srcId="{D19B64EF-5AB2-4791-A951-D52838654BF4}" destId="{6B9A48D5-3656-48B3-9F62-512C306FA506}" srcOrd="1" destOrd="0" parTransId="{5BF6200B-1000-4D2D-9944-B21526B8CEFC}" sibTransId="{0143DE42-B556-4573-89E0-C9CB39735928}"/>
    <dgm:cxn modelId="{1DD6DDF1-78BF-4A4A-BF25-E9F3D7CA0AC9}" srcId="{C8EC3173-1104-415F-B2A8-0BC9BA449236}" destId="{1C86FB7A-8BD4-4C63-B7DD-71735BB6F1D2}" srcOrd="3" destOrd="0" parTransId="{47700EC6-022B-4FC0-9C46-0C2811E06F42}" sibTransId="{10542C6A-7ED5-421B-8264-535C30028A5F}"/>
    <dgm:cxn modelId="{B4AD4FF9-2238-4681-992C-096F0E297140}" type="presOf" srcId="{C8EC3173-1104-415F-B2A8-0BC9BA449236}" destId="{4A74874D-18C5-4FC4-BF29-71BC0501FFB7}" srcOrd="0" destOrd="0" presId="urn:microsoft.com/office/officeart/2005/8/layout/list1"/>
    <dgm:cxn modelId="{2D4332FB-55DF-419F-8760-5156E9B712C5}" srcId="{C8EC3173-1104-415F-B2A8-0BC9BA449236}" destId="{C8286F30-E12C-4719-9898-AE0101BA4E53}" srcOrd="1" destOrd="0" parTransId="{4E9AD88F-CCE2-4ADC-A6B1-6E93B0C018C3}" sibTransId="{5DE788FA-E350-4F37-A652-A43E04515E8A}"/>
    <dgm:cxn modelId="{A5BA0D74-73CA-4786-8C09-EF488E46E354}" type="presParOf" srcId="{6B96A6F7-B680-4738-954A-079247B317AD}" destId="{6BD6C157-34F2-424D-A4BE-716984757590}" srcOrd="0" destOrd="0" presId="urn:microsoft.com/office/officeart/2005/8/layout/list1"/>
    <dgm:cxn modelId="{316DBC49-9DA0-4E60-8D6A-9AC5AE253105}" type="presParOf" srcId="{6BD6C157-34F2-424D-A4BE-716984757590}" destId="{4A74874D-18C5-4FC4-BF29-71BC0501FFB7}" srcOrd="0" destOrd="0" presId="urn:microsoft.com/office/officeart/2005/8/layout/list1"/>
    <dgm:cxn modelId="{E63814EE-913E-4181-B395-1201487CC2FA}" type="presParOf" srcId="{6BD6C157-34F2-424D-A4BE-716984757590}" destId="{E613C723-551E-49E4-9903-200E25FDF7E8}" srcOrd="1" destOrd="0" presId="urn:microsoft.com/office/officeart/2005/8/layout/list1"/>
    <dgm:cxn modelId="{64BAC558-AFE0-4BFF-85D9-712F4E122946}" type="presParOf" srcId="{6B96A6F7-B680-4738-954A-079247B317AD}" destId="{E8DE7194-80F4-477E-9677-9C5DF4D4C939}" srcOrd="1" destOrd="0" presId="urn:microsoft.com/office/officeart/2005/8/layout/list1"/>
    <dgm:cxn modelId="{6CEEC46C-B044-4EF5-AF76-537BF706317D}" type="presParOf" srcId="{6B96A6F7-B680-4738-954A-079247B317AD}" destId="{DD3CD14D-CA3E-4588-9928-1A928B0DC438}" srcOrd="2" destOrd="0" presId="urn:microsoft.com/office/officeart/2005/8/layout/list1"/>
    <dgm:cxn modelId="{3782B4A1-6AAA-4600-B246-8295F08CB6F2}" type="presParOf" srcId="{6B96A6F7-B680-4738-954A-079247B317AD}" destId="{DA1F0871-667A-491D-A48C-C1F7EF321111}" srcOrd="3" destOrd="0" presId="urn:microsoft.com/office/officeart/2005/8/layout/list1"/>
    <dgm:cxn modelId="{DE041802-ABF3-4AFA-ABED-2578A9BEA79D}" type="presParOf" srcId="{6B96A6F7-B680-4738-954A-079247B317AD}" destId="{61D5D068-961D-42A6-A404-DA4B79C35387}" srcOrd="4" destOrd="0" presId="urn:microsoft.com/office/officeart/2005/8/layout/list1"/>
    <dgm:cxn modelId="{D1C3A7AA-7F46-4392-BBC8-BEC95A91F815}" type="presParOf" srcId="{61D5D068-961D-42A6-A404-DA4B79C35387}" destId="{D8E85B5D-357E-4962-B49F-E448E3282EFD}" srcOrd="0" destOrd="0" presId="urn:microsoft.com/office/officeart/2005/8/layout/list1"/>
    <dgm:cxn modelId="{D7571F81-E837-4CC4-BCD1-34D0A7AC155F}" type="presParOf" srcId="{61D5D068-961D-42A6-A404-DA4B79C35387}" destId="{A6D05969-4F42-472C-B605-2832F5AD8C5D}" srcOrd="1" destOrd="0" presId="urn:microsoft.com/office/officeart/2005/8/layout/list1"/>
    <dgm:cxn modelId="{AE4F6C0C-13EB-4E58-A99D-6284738A80D9}" type="presParOf" srcId="{6B96A6F7-B680-4738-954A-079247B317AD}" destId="{EE1B7D45-65A2-49BA-B523-91F820C0C768}" srcOrd="5" destOrd="0" presId="urn:microsoft.com/office/officeart/2005/8/layout/list1"/>
    <dgm:cxn modelId="{2D1F0C7C-CACD-4DA8-9303-89CB4D332C40}" type="presParOf" srcId="{6B96A6F7-B680-4738-954A-079247B317AD}" destId="{293E8D63-84EA-49AF-BC75-521AA454F3B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E12E4-54A8-48D1-9676-E48EA4C67716}">
      <dsp:nvSpPr>
        <dsp:cNvPr id="0" name=""/>
        <dsp:cNvSpPr/>
      </dsp:nvSpPr>
      <dsp:spPr>
        <a:xfrm>
          <a:off x="0" y="463979"/>
          <a:ext cx="6949440" cy="115202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Background</a:t>
          </a:r>
          <a:endParaRPr lang="en-US" sz="2900" kern="1200" dirty="0"/>
        </a:p>
      </dsp:txBody>
      <dsp:txXfrm>
        <a:off x="56237" y="520216"/>
        <a:ext cx="6836966" cy="1039555"/>
      </dsp:txXfrm>
    </dsp:sp>
    <dsp:sp modelId="{216400FA-8050-4B40-BC00-A8E1554129F1}">
      <dsp:nvSpPr>
        <dsp:cNvPr id="0" name=""/>
        <dsp:cNvSpPr/>
      </dsp:nvSpPr>
      <dsp:spPr>
        <a:xfrm>
          <a:off x="0" y="1699529"/>
          <a:ext cx="6949440" cy="1152029"/>
        </a:xfrm>
        <a:prstGeom prst="roundRect">
          <a:avLst/>
        </a:prstGeom>
        <a:solidFill>
          <a:schemeClr val="accent2">
            <a:hueOff val="-347110"/>
            <a:satOff val="-7210"/>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Part 1: What is the healthcare exceptionalism objection?</a:t>
          </a:r>
          <a:endParaRPr lang="en-US" sz="2900" kern="1200" dirty="0"/>
        </a:p>
      </dsp:txBody>
      <dsp:txXfrm>
        <a:off x="56237" y="1755766"/>
        <a:ext cx="6836966" cy="1039555"/>
      </dsp:txXfrm>
    </dsp:sp>
    <dsp:sp modelId="{6564792A-CB5C-447D-99F0-707AD085D6E7}">
      <dsp:nvSpPr>
        <dsp:cNvPr id="0" name=""/>
        <dsp:cNvSpPr/>
      </dsp:nvSpPr>
      <dsp:spPr>
        <a:xfrm>
          <a:off x="0" y="2935079"/>
          <a:ext cx="6949440" cy="1152029"/>
        </a:xfrm>
        <a:prstGeom prst="roundRect">
          <a:avLst/>
        </a:prstGeom>
        <a:solidFill>
          <a:schemeClr val="accent2">
            <a:hueOff val="-694219"/>
            <a:satOff val="-14421"/>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Part 2: How should we respond to the healthcare exceptionalism objection?</a:t>
          </a:r>
          <a:endParaRPr lang="en-US" sz="2900" kern="1200" dirty="0"/>
        </a:p>
      </dsp:txBody>
      <dsp:txXfrm>
        <a:off x="56237" y="2991316"/>
        <a:ext cx="6836966" cy="1039555"/>
      </dsp:txXfrm>
    </dsp:sp>
    <dsp:sp modelId="{4E719202-92F8-4352-8248-673DFE23A1CA}">
      <dsp:nvSpPr>
        <dsp:cNvPr id="0" name=""/>
        <dsp:cNvSpPr/>
      </dsp:nvSpPr>
      <dsp:spPr>
        <a:xfrm>
          <a:off x="0" y="4170628"/>
          <a:ext cx="6949440" cy="1152029"/>
        </a:xfrm>
        <a:prstGeom prst="roundRect">
          <a:avLst/>
        </a:prstGeom>
        <a:solidFill>
          <a:schemeClr val="accent2">
            <a:hueOff val="-1041329"/>
            <a:satOff val="-21631"/>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Summary and next steps…</a:t>
          </a:r>
          <a:endParaRPr lang="en-US" sz="2900" kern="1200" dirty="0"/>
        </a:p>
      </dsp:txBody>
      <dsp:txXfrm>
        <a:off x="56237" y="4226865"/>
        <a:ext cx="6836966" cy="1039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A0854-FC43-421C-8128-0D1E2D208699}">
      <dsp:nvSpPr>
        <dsp:cNvPr id="0" name=""/>
        <dsp:cNvSpPr/>
      </dsp:nvSpPr>
      <dsp:spPr>
        <a:xfrm>
          <a:off x="0" y="53672"/>
          <a:ext cx="6949440" cy="110360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GB" sz="1400" kern="1200" dirty="0"/>
            <a:t>Efforts are now being made to make healthcare more environmentally sustainable</a:t>
          </a:r>
          <a:endParaRPr lang="en-US" sz="1400" kern="1200" dirty="0"/>
        </a:p>
      </dsp:txBody>
      <dsp:txXfrm>
        <a:off x="53873" y="107545"/>
        <a:ext cx="6841694" cy="995856"/>
      </dsp:txXfrm>
    </dsp:sp>
    <dsp:sp modelId="{ABE32200-7DA0-41CA-B132-8649A30E468B}">
      <dsp:nvSpPr>
        <dsp:cNvPr id="0" name=""/>
        <dsp:cNvSpPr/>
      </dsp:nvSpPr>
      <dsp:spPr>
        <a:xfrm>
          <a:off x="0" y="1197595"/>
          <a:ext cx="6949440" cy="1103602"/>
        </a:xfrm>
        <a:prstGeom prst="roundRect">
          <a:avLst/>
        </a:prstGeom>
        <a:solidFill>
          <a:schemeClr val="accent5">
            <a:hueOff val="2278582"/>
            <a:satOff val="-1026"/>
            <a:lumOff val="-1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GB" sz="1400" kern="1200" dirty="0"/>
            <a:t>For example: NHS plans for ‘net zero for direct carbon emissions by 2040, and net zero for indirect carbon emissions by 2045’ (https://www.england.nhs.uk/long-read/nhs-clinical-waste-strategy/?form=MG0AV3) </a:t>
          </a:r>
          <a:endParaRPr lang="en-US" sz="1400" kern="1200" dirty="0"/>
        </a:p>
      </dsp:txBody>
      <dsp:txXfrm>
        <a:off x="53873" y="1251468"/>
        <a:ext cx="6841694" cy="995856"/>
      </dsp:txXfrm>
    </dsp:sp>
    <dsp:sp modelId="{881B1C28-16CA-4226-9CCF-8F49C68BC4AA}">
      <dsp:nvSpPr>
        <dsp:cNvPr id="0" name=""/>
        <dsp:cNvSpPr/>
      </dsp:nvSpPr>
      <dsp:spPr>
        <a:xfrm>
          <a:off x="0" y="2341517"/>
          <a:ext cx="6949440" cy="1103602"/>
        </a:xfrm>
        <a:prstGeom prst="roundRect">
          <a:avLst/>
        </a:prstGeom>
        <a:solidFill>
          <a:schemeClr val="accent5">
            <a:hueOff val="4557164"/>
            <a:satOff val="-2052"/>
            <a:lumOff val="-25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GB" sz="1400" kern="1200" dirty="0"/>
            <a:t>‘Greener NHS’ arm of NHS set up to lead this programme of change</a:t>
          </a:r>
          <a:endParaRPr lang="en-US" sz="1400" kern="1200" dirty="0"/>
        </a:p>
      </dsp:txBody>
      <dsp:txXfrm>
        <a:off x="53873" y="2395390"/>
        <a:ext cx="6841694" cy="995856"/>
      </dsp:txXfrm>
    </dsp:sp>
    <dsp:sp modelId="{0C6A025B-4745-436B-BDDB-7534C12C7416}">
      <dsp:nvSpPr>
        <dsp:cNvPr id="0" name=""/>
        <dsp:cNvSpPr/>
      </dsp:nvSpPr>
      <dsp:spPr>
        <a:xfrm>
          <a:off x="0" y="3485440"/>
          <a:ext cx="6949440" cy="1103602"/>
        </a:xfrm>
        <a:prstGeom prst="roundRect">
          <a:avLst/>
        </a:prstGeom>
        <a:solidFill>
          <a:schemeClr val="accent5">
            <a:hueOff val="6835746"/>
            <a:satOff val="-3078"/>
            <a:lumOff val="-38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GB" sz="1400" kern="1200" dirty="0"/>
            <a:t>General Medical Council (medical regulator in UK) now requires medical education programmes to integrate teaching about sustainable healthcare and to teach students how to engage with their future patients about the environmental sustainability of their healthcare. </a:t>
          </a:r>
          <a:endParaRPr lang="en-US" sz="1400" kern="1200" dirty="0"/>
        </a:p>
      </dsp:txBody>
      <dsp:txXfrm>
        <a:off x="53873" y="3539313"/>
        <a:ext cx="6841694" cy="995856"/>
      </dsp:txXfrm>
    </dsp:sp>
    <dsp:sp modelId="{759D975B-66E8-4A47-AE27-D2D1B81C7B4B}">
      <dsp:nvSpPr>
        <dsp:cNvPr id="0" name=""/>
        <dsp:cNvSpPr/>
      </dsp:nvSpPr>
      <dsp:spPr>
        <a:xfrm>
          <a:off x="0" y="4629362"/>
          <a:ext cx="6949440" cy="1103602"/>
        </a:xfrm>
        <a:prstGeom prst="roundRect">
          <a:avLst/>
        </a:prstGeom>
        <a:solidFill>
          <a:schemeClr val="accent5">
            <a:hueOff val="9114327"/>
            <a:satOff val="-4104"/>
            <a:lumOff val="-50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100000"/>
            </a:lnSpc>
            <a:spcBef>
              <a:spcPct val="0"/>
            </a:spcBef>
            <a:spcAft>
              <a:spcPct val="35000"/>
            </a:spcAft>
            <a:buNone/>
          </a:pPr>
          <a:r>
            <a:rPr lang="en-GB" sz="1400" kern="1200" dirty="0"/>
            <a:t>Environmentally sustainable medicine is an emerging global concern, and medical societies, governments and regulators around the world are also taking action in this area </a:t>
          </a:r>
          <a:endParaRPr lang="en-US" sz="1400" kern="1200" dirty="0"/>
        </a:p>
      </dsp:txBody>
      <dsp:txXfrm>
        <a:off x="53873" y="4683235"/>
        <a:ext cx="6841694" cy="995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CD14D-CA3E-4588-9928-1A928B0DC438}">
      <dsp:nvSpPr>
        <dsp:cNvPr id="0" name=""/>
        <dsp:cNvSpPr/>
      </dsp:nvSpPr>
      <dsp:spPr>
        <a:xfrm>
          <a:off x="0" y="384157"/>
          <a:ext cx="7536203" cy="2910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893" tIns="291592" rIns="584893"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I use the word to broadly refer to the entire system of creating, providing and consuming healthcare goods and services. </a:t>
          </a:r>
          <a:endParaRPr lang="en-US" sz="1400" kern="1200" dirty="0"/>
        </a:p>
        <a:p>
          <a:pPr marL="114300" lvl="1" indent="-114300" algn="l" defTabSz="622300">
            <a:lnSpc>
              <a:spcPct val="90000"/>
            </a:lnSpc>
            <a:spcBef>
              <a:spcPct val="0"/>
            </a:spcBef>
            <a:spcAft>
              <a:spcPct val="15000"/>
            </a:spcAft>
            <a:buChar char="•"/>
          </a:pPr>
          <a:r>
            <a:rPr lang="en-GB" sz="1400" kern="1200" dirty="0"/>
            <a:t>For example, this includes everything from researching a vaccine, to manufacturing it, to jabbing it in a patient’s arm, and then subsequently throwing it away so that it can later be incinerated, landfilled, or illegally dumped. </a:t>
          </a:r>
          <a:endParaRPr lang="en-US" sz="1400" kern="1200" dirty="0"/>
        </a:p>
        <a:p>
          <a:pPr marL="114300" lvl="1" indent="-114300" algn="l" defTabSz="622300">
            <a:lnSpc>
              <a:spcPct val="90000"/>
            </a:lnSpc>
            <a:spcBef>
              <a:spcPct val="0"/>
            </a:spcBef>
            <a:spcAft>
              <a:spcPct val="15000"/>
            </a:spcAft>
            <a:buChar char="•"/>
          </a:pPr>
          <a:r>
            <a:rPr lang="en-GB" sz="1400" kern="1200" dirty="0"/>
            <a:t>‘Healthcare’ refers to the industries, institutions and individuals that take part in it (including patients). It includes the buildings, vehicles and physical materials required to make healthcare work. </a:t>
          </a:r>
          <a:endParaRPr lang="en-US" sz="1400" kern="1200" dirty="0"/>
        </a:p>
        <a:p>
          <a:pPr marL="114300" lvl="1" indent="-114300" algn="l" defTabSz="622300">
            <a:lnSpc>
              <a:spcPct val="90000"/>
            </a:lnSpc>
            <a:spcBef>
              <a:spcPct val="0"/>
            </a:spcBef>
            <a:spcAft>
              <a:spcPct val="15000"/>
            </a:spcAft>
            <a:buChar char="•"/>
          </a:pPr>
          <a:r>
            <a:rPr lang="en-GB" sz="1400" kern="1200" dirty="0"/>
            <a:t>This is a broad definition, but it is necessary in order to account for the extent to which healthcare draws on all types of resources and activities across our society.</a:t>
          </a:r>
          <a:endParaRPr lang="en-US" sz="1400" kern="1200" dirty="0"/>
        </a:p>
      </dsp:txBody>
      <dsp:txXfrm>
        <a:off x="0" y="384157"/>
        <a:ext cx="7536203" cy="2910599"/>
      </dsp:txXfrm>
    </dsp:sp>
    <dsp:sp modelId="{E613C723-551E-49E4-9903-200E25FDF7E8}">
      <dsp:nvSpPr>
        <dsp:cNvPr id="0" name=""/>
        <dsp:cNvSpPr/>
      </dsp:nvSpPr>
      <dsp:spPr>
        <a:xfrm>
          <a:off x="376810" y="177517"/>
          <a:ext cx="5275342"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395" tIns="0" rIns="199395" bIns="0" numCol="1" spcCol="1270" anchor="ctr" anchorCtr="0">
          <a:noAutofit/>
        </a:bodyPr>
        <a:lstStyle/>
        <a:p>
          <a:pPr marL="0" lvl="0" indent="0" algn="l" defTabSz="622300">
            <a:lnSpc>
              <a:spcPct val="90000"/>
            </a:lnSpc>
            <a:spcBef>
              <a:spcPct val="0"/>
            </a:spcBef>
            <a:spcAft>
              <a:spcPct val="35000"/>
            </a:spcAft>
            <a:buNone/>
          </a:pPr>
          <a:r>
            <a:rPr lang="en-GB" sz="1400" kern="1200" dirty="0"/>
            <a:t>But what is healthcare?</a:t>
          </a:r>
          <a:endParaRPr lang="en-US" sz="1400" kern="1200" dirty="0"/>
        </a:p>
      </dsp:txBody>
      <dsp:txXfrm>
        <a:off x="396985" y="197692"/>
        <a:ext cx="5234992" cy="372930"/>
      </dsp:txXfrm>
    </dsp:sp>
    <dsp:sp modelId="{293E8D63-84EA-49AF-BC75-521AA454F3B0}">
      <dsp:nvSpPr>
        <dsp:cNvPr id="0" name=""/>
        <dsp:cNvSpPr/>
      </dsp:nvSpPr>
      <dsp:spPr>
        <a:xfrm>
          <a:off x="0" y="3576997"/>
          <a:ext cx="7536203" cy="1014300"/>
        </a:xfrm>
        <a:prstGeom prst="rect">
          <a:avLst/>
        </a:prstGeom>
        <a:solidFill>
          <a:schemeClr val="lt1">
            <a:alpha val="90000"/>
            <a:hueOff val="0"/>
            <a:satOff val="0"/>
            <a:lumOff val="0"/>
            <a:alphaOff val="0"/>
          </a:schemeClr>
        </a:solidFill>
        <a:ln w="12700" cap="flat" cmpd="sng" algn="ctr">
          <a:solidFill>
            <a:schemeClr val="accent2">
              <a:hueOff val="-1041329"/>
              <a:satOff val="-21631"/>
              <a:lumOff val="-58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893" tIns="291592" rIns="584893" bIns="99568" numCol="1" spcCol="1270" anchor="t" anchorCtr="0">
          <a:noAutofit/>
        </a:bodyPr>
        <a:lstStyle/>
        <a:p>
          <a:pPr marL="114300" lvl="1" indent="-114300" algn="l" defTabSz="622300">
            <a:lnSpc>
              <a:spcPct val="90000"/>
            </a:lnSpc>
            <a:spcBef>
              <a:spcPct val="0"/>
            </a:spcBef>
            <a:spcAft>
              <a:spcPct val="15000"/>
            </a:spcAft>
            <a:buChar char="•"/>
          </a:pPr>
          <a:r>
            <a:rPr lang="en-GB" sz="1400" kern="1200" dirty="0"/>
            <a:t>Sustaining an environmental state. </a:t>
          </a:r>
          <a:endParaRPr lang="en-US" sz="1400" kern="1200" dirty="0"/>
        </a:p>
        <a:p>
          <a:pPr marL="114300" lvl="1" indent="-114300" algn="l" defTabSz="622300">
            <a:lnSpc>
              <a:spcPct val="90000"/>
            </a:lnSpc>
            <a:spcBef>
              <a:spcPct val="0"/>
            </a:spcBef>
            <a:spcAft>
              <a:spcPct val="15000"/>
            </a:spcAft>
            <a:buChar char="•"/>
          </a:pPr>
          <a:r>
            <a:rPr lang="en-GB" sz="1400" kern="1200" dirty="0"/>
            <a:t>E.g. meeting sustainability goals, such as reaching net zero and sustaining that, or, not extinguishing vulnerable species and their ecosystems, etc. </a:t>
          </a:r>
          <a:endParaRPr lang="en-US" sz="1400" kern="1200" dirty="0"/>
        </a:p>
      </dsp:txBody>
      <dsp:txXfrm>
        <a:off x="0" y="3576997"/>
        <a:ext cx="7536203" cy="1014300"/>
      </dsp:txXfrm>
    </dsp:sp>
    <dsp:sp modelId="{A6D05969-4F42-472C-B605-2832F5AD8C5D}">
      <dsp:nvSpPr>
        <dsp:cNvPr id="0" name=""/>
        <dsp:cNvSpPr/>
      </dsp:nvSpPr>
      <dsp:spPr>
        <a:xfrm>
          <a:off x="376810" y="3370357"/>
          <a:ext cx="5275342" cy="413280"/>
        </a:xfrm>
        <a:prstGeom prst="roundRect">
          <a:avLst/>
        </a:prstGeom>
        <a:solidFill>
          <a:schemeClr val="accent2">
            <a:hueOff val="-1041329"/>
            <a:satOff val="-21631"/>
            <a:lumOff val="-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395" tIns="0" rIns="199395" bIns="0" numCol="1" spcCol="1270" anchor="ctr" anchorCtr="0">
          <a:noAutofit/>
        </a:bodyPr>
        <a:lstStyle/>
        <a:p>
          <a:pPr marL="0" lvl="0" indent="0" algn="l" defTabSz="622300">
            <a:lnSpc>
              <a:spcPct val="90000"/>
            </a:lnSpc>
            <a:spcBef>
              <a:spcPct val="0"/>
            </a:spcBef>
            <a:spcAft>
              <a:spcPct val="35000"/>
            </a:spcAft>
            <a:buNone/>
          </a:pPr>
          <a:r>
            <a:rPr lang="en-GB" sz="1400" kern="1200" dirty="0"/>
            <a:t>What is environmental sustainability?</a:t>
          </a:r>
          <a:endParaRPr lang="en-US" sz="1400" kern="1200" dirty="0"/>
        </a:p>
      </dsp:txBody>
      <dsp:txXfrm>
        <a:off x="396985" y="3390532"/>
        <a:ext cx="5234992"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5/14/2025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55500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5/14/2025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2499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5/14/2025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94585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5/14/2025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04655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5/14/2025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91105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5/14/2025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33863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5/14/2025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5502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5/14/2025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56566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5/14/2025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80178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5/14/2025</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53211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5/14/2025</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15616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5/14/2025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38099105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2260" y="6031438"/>
            <a:ext cx="4163041" cy="541741"/>
          </a:xfrm>
          <a:custGeom>
            <a:avLst/>
            <a:gdLst/>
            <a:ahLst/>
            <a:cxnLst/>
            <a:rect l="l" t="t" r="r" b="b"/>
            <a:pathLst>
              <a:path w="6244562" h="812612">
                <a:moveTo>
                  <a:pt x="0" y="0"/>
                </a:moveTo>
                <a:lnTo>
                  <a:pt x="6244562" y="0"/>
                </a:lnTo>
                <a:lnTo>
                  <a:pt x="6244562" y="812612"/>
                </a:lnTo>
                <a:lnTo>
                  <a:pt x="0" y="812612"/>
                </a:lnTo>
                <a:lnTo>
                  <a:pt x="0" y="0"/>
                </a:lnTo>
                <a:close/>
              </a:path>
            </a:pathLst>
          </a:custGeom>
          <a:blipFill>
            <a:blip r:embed="rId2"/>
            <a:stretch>
              <a:fillRect t="-8851" b="-8851"/>
            </a:stretch>
          </a:blipFill>
        </p:spPr>
        <p:txBody>
          <a:bodyPr/>
          <a:lstStyle/>
          <a:p>
            <a:endParaRPr lang="en-US"/>
          </a:p>
        </p:txBody>
      </p:sp>
      <p:sp>
        <p:nvSpPr>
          <p:cNvPr id="3" name="Freeform 3"/>
          <p:cNvSpPr/>
          <p:nvPr/>
        </p:nvSpPr>
        <p:spPr>
          <a:xfrm>
            <a:off x="722260" y="456590"/>
            <a:ext cx="10747480" cy="5246805"/>
          </a:xfrm>
          <a:custGeom>
            <a:avLst/>
            <a:gdLst/>
            <a:ahLst/>
            <a:cxnLst/>
            <a:rect l="l" t="t" r="r" b="b"/>
            <a:pathLst>
              <a:path w="16121220" h="7870207">
                <a:moveTo>
                  <a:pt x="0" y="0"/>
                </a:moveTo>
                <a:lnTo>
                  <a:pt x="16121220" y="0"/>
                </a:lnTo>
                <a:lnTo>
                  <a:pt x="16121220" y="7870207"/>
                </a:lnTo>
                <a:lnTo>
                  <a:pt x="0" y="7870207"/>
                </a:lnTo>
                <a:lnTo>
                  <a:pt x="0" y="0"/>
                </a:lnTo>
                <a:close/>
              </a:path>
            </a:pathLst>
          </a:custGeom>
          <a:blipFill>
            <a:blip r:embed="rId3"/>
            <a:stretch>
              <a:fillRect l="-3847" t="-86460" r="-5505" b="-37538"/>
            </a:stretch>
          </a:blipFill>
        </p:spPr>
        <p:txBody>
          <a:bodyPr/>
          <a:lstStyle/>
          <a:p>
            <a:endParaRPr lang="en-US"/>
          </a:p>
        </p:txBody>
      </p:sp>
      <p:grpSp>
        <p:nvGrpSpPr>
          <p:cNvPr id="4" name="Group 4"/>
          <p:cNvGrpSpPr/>
          <p:nvPr/>
        </p:nvGrpSpPr>
        <p:grpSpPr>
          <a:xfrm>
            <a:off x="8661312" y="3088060"/>
            <a:ext cx="2517573" cy="2344813"/>
            <a:chOff x="0" y="0"/>
            <a:chExt cx="956684" cy="891034"/>
          </a:xfrm>
        </p:grpSpPr>
        <p:sp>
          <p:nvSpPr>
            <p:cNvPr id="5" name="Freeform 5"/>
            <p:cNvSpPr/>
            <p:nvPr/>
          </p:nvSpPr>
          <p:spPr>
            <a:xfrm>
              <a:off x="0" y="0"/>
              <a:ext cx="956684" cy="891034"/>
            </a:xfrm>
            <a:custGeom>
              <a:avLst/>
              <a:gdLst/>
              <a:ahLst/>
              <a:cxnLst/>
              <a:rect l="l" t="t" r="r" b="b"/>
              <a:pathLst>
                <a:path w="956684" h="891034">
                  <a:moveTo>
                    <a:pt x="88154" y="0"/>
                  </a:moveTo>
                  <a:lnTo>
                    <a:pt x="868529" y="0"/>
                  </a:lnTo>
                  <a:cubicBezTo>
                    <a:pt x="917216" y="0"/>
                    <a:pt x="956684" y="39468"/>
                    <a:pt x="956684" y="88154"/>
                  </a:cubicBezTo>
                  <a:lnTo>
                    <a:pt x="956684" y="802880"/>
                  </a:lnTo>
                  <a:cubicBezTo>
                    <a:pt x="956684" y="851566"/>
                    <a:pt x="917216" y="891034"/>
                    <a:pt x="868529" y="891034"/>
                  </a:cubicBezTo>
                  <a:lnTo>
                    <a:pt x="88154" y="891034"/>
                  </a:lnTo>
                  <a:cubicBezTo>
                    <a:pt x="39468" y="891034"/>
                    <a:pt x="0" y="851566"/>
                    <a:pt x="0" y="802880"/>
                  </a:cubicBezTo>
                  <a:lnTo>
                    <a:pt x="0" y="88154"/>
                  </a:lnTo>
                  <a:cubicBezTo>
                    <a:pt x="0" y="39468"/>
                    <a:pt x="39468" y="0"/>
                    <a:pt x="88154" y="0"/>
                  </a:cubicBezTo>
                  <a:close/>
                </a:path>
              </a:pathLst>
            </a:custGeom>
            <a:gradFill rotWithShape="1">
              <a:gsLst>
                <a:gs pos="0">
                  <a:srgbClr val="082240">
                    <a:alpha val="100000"/>
                  </a:srgbClr>
                </a:gs>
                <a:gs pos="33333">
                  <a:srgbClr val="014962">
                    <a:alpha val="100000"/>
                  </a:srgbClr>
                </a:gs>
                <a:gs pos="66667">
                  <a:srgbClr val="3D8FA0">
                    <a:alpha val="100000"/>
                  </a:srgbClr>
                </a:gs>
                <a:gs pos="100000">
                  <a:srgbClr val="69ACA9">
                    <a:alpha val="100000"/>
                  </a:srgbClr>
                </a:gs>
              </a:gsLst>
              <a:path path="circle">
                <a:fillToRect r="100000" b="100000"/>
              </a:path>
              <a:tileRect l="-100000" t="-100000"/>
            </a:gradFill>
          </p:spPr>
          <p:txBody>
            <a:bodyPr/>
            <a:lstStyle/>
            <a:p>
              <a:endParaRPr lang="en-US"/>
            </a:p>
          </p:txBody>
        </p:sp>
        <p:sp>
          <p:nvSpPr>
            <p:cNvPr id="6" name="TextBox 6"/>
            <p:cNvSpPr txBox="1"/>
            <p:nvPr/>
          </p:nvSpPr>
          <p:spPr>
            <a:xfrm>
              <a:off x="0" y="-28575"/>
              <a:ext cx="956684" cy="919609"/>
            </a:xfrm>
            <a:prstGeom prst="rect">
              <a:avLst/>
            </a:prstGeom>
          </p:spPr>
          <p:txBody>
            <a:bodyPr lIns="14697" tIns="14697" rIns="14697" bIns="1469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75"/>
                </a:lnSpc>
              </a:pPr>
              <a:endParaRPr sz="800"/>
            </a:p>
          </p:txBody>
        </p:sp>
      </p:grpSp>
      <p:grpSp>
        <p:nvGrpSpPr>
          <p:cNvPr id="7" name="Group 7"/>
          <p:cNvGrpSpPr/>
          <p:nvPr/>
        </p:nvGrpSpPr>
        <p:grpSpPr>
          <a:xfrm>
            <a:off x="8667767" y="2725181"/>
            <a:ext cx="2517573" cy="2702587"/>
            <a:chOff x="0" y="0"/>
            <a:chExt cx="562755" cy="604111"/>
          </a:xfrm>
        </p:grpSpPr>
        <p:sp>
          <p:nvSpPr>
            <p:cNvPr id="8" name="Freeform 8"/>
            <p:cNvSpPr/>
            <p:nvPr/>
          </p:nvSpPr>
          <p:spPr>
            <a:xfrm>
              <a:off x="0" y="0"/>
              <a:ext cx="562755" cy="604111"/>
            </a:xfrm>
            <a:custGeom>
              <a:avLst/>
              <a:gdLst/>
              <a:ahLst/>
              <a:cxnLst/>
              <a:rect l="l" t="t" r="r" b="b"/>
              <a:pathLst>
                <a:path w="562755" h="604111">
                  <a:moveTo>
                    <a:pt x="88154" y="0"/>
                  </a:moveTo>
                  <a:lnTo>
                    <a:pt x="474601" y="0"/>
                  </a:lnTo>
                  <a:cubicBezTo>
                    <a:pt x="523287" y="0"/>
                    <a:pt x="562755" y="39468"/>
                    <a:pt x="562755" y="88154"/>
                  </a:cubicBezTo>
                  <a:lnTo>
                    <a:pt x="562755" y="515957"/>
                  </a:lnTo>
                  <a:cubicBezTo>
                    <a:pt x="562755" y="564643"/>
                    <a:pt x="523287" y="604111"/>
                    <a:pt x="474601" y="604111"/>
                  </a:cubicBezTo>
                  <a:lnTo>
                    <a:pt x="88154" y="604111"/>
                  </a:lnTo>
                  <a:cubicBezTo>
                    <a:pt x="39468" y="604111"/>
                    <a:pt x="0" y="564643"/>
                    <a:pt x="0" y="515957"/>
                  </a:cubicBezTo>
                  <a:lnTo>
                    <a:pt x="0" y="88154"/>
                  </a:lnTo>
                  <a:cubicBezTo>
                    <a:pt x="0" y="39468"/>
                    <a:pt x="39468" y="0"/>
                    <a:pt x="88154" y="0"/>
                  </a:cubicBezTo>
                  <a:close/>
                </a:path>
              </a:pathLst>
            </a:custGeom>
            <a:blipFill>
              <a:blip r:embed="rId4"/>
              <a:stretch>
                <a:fillRect t="-15061" b="-15061"/>
              </a:stretch>
            </a:blipFill>
          </p:spPr>
          <p:txBody>
            <a:bodyPr/>
            <a:lstStyle/>
            <a:p>
              <a:endParaRPr lang="en-US"/>
            </a:p>
          </p:txBody>
        </p:sp>
      </p:grpSp>
      <p:sp>
        <p:nvSpPr>
          <p:cNvPr id="9" name="TextBox 9"/>
          <p:cNvSpPr txBox="1"/>
          <p:nvPr/>
        </p:nvSpPr>
        <p:spPr>
          <a:xfrm>
            <a:off x="1079581" y="4373778"/>
            <a:ext cx="7109657" cy="10866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761"/>
              </a:lnSpc>
            </a:pPr>
            <a:r>
              <a:rPr lang="en-US" sz="2707" b="1" spc="-135">
                <a:solidFill>
                  <a:srgbClr val="FFFFFF"/>
                </a:solidFill>
                <a:latin typeface="DM Sans Bold"/>
                <a:ea typeface="DM Sans Bold"/>
                <a:cs typeface="DM Sans Bold"/>
                <a:sym typeface="DM Sans Bold"/>
              </a:rPr>
              <a:t>Dr. John B. Appleby, </a:t>
            </a:r>
            <a:r>
              <a:rPr lang="en-US" sz="2707" spc="-135">
                <a:solidFill>
                  <a:srgbClr val="FFFFFF"/>
                </a:solidFill>
                <a:latin typeface="DM Sans"/>
                <a:ea typeface="DM Sans"/>
                <a:cs typeface="DM Sans"/>
                <a:sym typeface="DM Sans"/>
              </a:rPr>
              <a:t>Lancaster Medical School, Director of PhD, Medical Ethics and Law, Lancaster University</a:t>
            </a:r>
          </a:p>
        </p:txBody>
      </p:sp>
      <p:sp>
        <p:nvSpPr>
          <p:cNvPr id="10" name="TextBox 10"/>
          <p:cNvSpPr txBox="1"/>
          <p:nvPr/>
        </p:nvSpPr>
        <p:spPr>
          <a:xfrm>
            <a:off x="1079581" y="719799"/>
            <a:ext cx="10105759" cy="17090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569"/>
              </a:lnSpc>
            </a:pPr>
            <a:r>
              <a:rPr lang="en-US" sz="3311" b="1" spc="-165">
                <a:solidFill>
                  <a:srgbClr val="FFFFFF"/>
                </a:solidFill>
                <a:latin typeface="Open Sauce Bold"/>
                <a:ea typeface="Open Sauce Bold"/>
                <a:cs typeface="Open Sauce Bold"/>
                <a:sym typeface="Open Sauce Bold"/>
              </a:rPr>
              <a:t>What is the healthcare exceptionalism objection to environmentally sustainable healthcare and how should we respond to it?</a:t>
            </a:r>
          </a:p>
        </p:txBody>
      </p:sp>
      <p:sp>
        <p:nvSpPr>
          <p:cNvPr id="11" name="TextBox 11"/>
          <p:cNvSpPr txBox="1"/>
          <p:nvPr/>
        </p:nvSpPr>
        <p:spPr>
          <a:xfrm>
            <a:off x="1079581" y="2875195"/>
            <a:ext cx="5864745" cy="97013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861"/>
              </a:lnSpc>
            </a:pPr>
            <a:r>
              <a:rPr lang="en-US" sz="2591" spc="-129">
                <a:solidFill>
                  <a:srgbClr val="FFFFFF"/>
                </a:solidFill>
                <a:latin typeface="DM Sans"/>
                <a:ea typeface="DM Sans"/>
                <a:cs typeface="DM Sans"/>
                <a:sym typeface="DM Sans"/>
              </a:rPr>
              <a:t>Wednesday, May 14, 2025</a:t>
            </a:r>
          </a:p>
          <a:p>
            <a:pPr algn="l">
              <a:lnSpc>
                <a:spcPts val="3861"/>
              </a:lnSpc>
              <a:spcBef>
                <a:spcPct val="0"/>
              </a:spcBef>
            </a:pPr>
            <a:r>
              <a:rPr lang="en-US" sz="2591" spc="-129">
                <a:solidFill>
                  <a:srgbClr val="FFFFFF"/>
                </a:solidFill>
                <a:latin typeface="DM Sans"/>
                <a:ea typeface="DM Sans"/>
                <a:cs typeface="DM Sans"/>
                <a:sym typeface="DM Sans"/>
              </a:rPr>
              <a:t>12:00-1:30 pm EST</a:t>
            </a:r>
          </a:p>
        </p:txBody>
      </p:sp>
      <p:sp>
        <p:nvSpPr>
          <p:cNvPr id="12" name="Freeform 12"/>
          <p:cNvSpPr/>
          <p:nvPr/>
        </p:nvSpPr>
        <p:spPr>
          <a:xfrm>
            <a:off x="8189238" y="6015147"/>
            <a:ext cx="3280502" cy="558032"/>
          </a:xfrm>
          <a:custGeom>
            <a:avLst/>
            <a:gdLst/>
            <a:ahLst/>
            <a:cxnLst/>
            <a:rect l="l" t="t" r="r" b="b"/>
            <a:pathLst>
              <a:path w="4920753" h="837048">
                <a:moveTo>
                  <a:pt x="0" y="0"/>
                </a:moveTo>
                <a:lnTo>
                  <a:pt x="4920753" y="0"/>
                </a:lnTo>
                <a:lnTo>
                  <a:pt x="4920753" y="837048"/>
                </a:lnTo>
                <a:lnTo>
                  <a:pt x="0" y="837048"/>
                </a:lnTo>
                <a:lnTo>
                  <a:pt x="0" y="0"/>
                </a:lnTo>
                <a:close/>
              </a:path>
            </a:pathLst>
          </a:custGeom>
          <a:blipFill>
            <a:blip r:embed="rId5"/>
            <a:stretch>
              <a:fillRect t="-22462" r="-3492" b="-26257"/>
            </a:stretch>
          </a:blipFill>
        </p:spPr>
        <p:txBody>
          <a:bodyPr/>
          <a:lstStyle/>
          <a:p>
            <a:endParaRPr lang="en-US"/>
          </a:p>
        </p:txBody>
      </p:sp>
    </p:spTree>
    <p:extLst>
      <p:ext uri="{BB962C8B-B14F-4D97-AF65-F5344CB8AC3E}">
        <p14:creationId xmlns:p14="http://schemas.microsoft.com/office/powerpoint/2010/main" val="3088802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D6C373-7228-FD30-DDA2-293DCF57777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4B8143-3907-5396-F19C-4EDBFE8DE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042F49-87E3-D5FA-6219-968CF7FB305A}"/>
              </a:ext>
            </a:extLst>
          </p:cNvPr>
          <p:cNvSpPr>
            <a:spLocks noGrp="1"/>
          </p:cNvSpPr>
          <p:nvPr>
            <p:ph type="title"/>
          </p:nvPr>
        </p:nvSpPr>
        <p:spPr>
          <a:xfrm>
            <a:off x="586243" y="0"/>
            <a:ext cx="11019513" cy="1527048"/>
          </a:xfrm>
        </p:spPr>
        <p:txBody>
          <a:bodyPr anchor="b">
            <a:normAutofit/>
          </a:bodyPr>
          <a:lstStyle/>
          <a:p>
            <a:r>
              <a:rPr lang="en-GB" dirty="0"/>
              <a:t>Background</a:t>
            </a:r>
          </a:p>
        </p:txBody>
      </p:sp>
      <p:sp>
        <p:nvSpPr>
          <p:cNvPr id="3" name="Content Placeholder 2">
            <a:extLst>
              <a:ext uri="{FF2B5EF4-FFF2-40B4-BE49-F238E27FC236}">
                <a16:creationId xmlns:a16="http://schemas.microsoft.com/office/drawing/2014/main" id="{9FB00C17-60BF-1A60-6CD1-9B7440C43663}"/>
              </a:ext>
            </a:extLst>
          </p:cNvPr>
          <p:cNvSpPr>
            <a:spLocks noGrp="1"/>
          </p:cNvSpPr>
          <p:nvPr>
            <p:ph idx="1"/>
          </p:nvPr>
        </p:nvSpPr>
        <p:spPr>
          <a:xfrm>
            <a:off x="612648" y="2212848"/>
            <a:ext cx="11019514" cy="4096512"/>
          </a:xfrm>
        </p:spPr>
        <p:txBody>
          <a:bodyPr>
            <a:normAutofit/>
          </a:bodyPr>
          <a:lstStyle/>
          <a:p>
            <a:r>
              <a:rPr lang="en-GB" dirty="0"/>
              <a:t>How should sustainable healthcare decisions be made in an ethical way?</a:t>
            </a:r>
            <a:endParaRPr lang="en-GB" dirty="0">
              <a:effectLst/>
              <a:ea typeface="Calibri" panose="020F0502020204030204" pitchFamily="34" charset="0"/>
              <a:cs typeface="Times New Roman" panose="02020603050405020304" pitchFamily="18" charset="0"/>
            </a:endParaRPr>
          </a:p>
          <a:p>
            <a:r>
              <a:rPr lang="en-GB" dirty="0">
                <a:ea typeface="Calibri" panose="020F0502020204030204" pitchFamily="34" charset="0"/>
                <a:cs typeface="Times New Roman" panose="02020603050405020304" pitchFamily="18" charset="0"/>
              </a:rPr>
              <a:t>One option is to follow a principle I have developed called ‘</a:t>
            </a:r>
            <a:r>
              <a:rPr lang="en-GB" b="1" dirty="0">
                <a:ea typeface="Calibri" panose="020F0502020204030204" pitchFamily="34" charset="0"/>
                <a:cs typeface="Times New Roman" panose="02020603050405020304" pitchFamily="18" charset="0"/>
              </a:rPr>
              <a:t>the principle of environmental beneficence</a:t>
            </a:r>
            <a:r>
              <a:rPr lang="en-GB" dirty="0">
                <a:ea typeface="Calibri" panose="020F0502020204030204" pitchFamily="34" charset="0"/>
                <a:cs typeface="Times New Roman" panose="02020603050405020304" pitchFamily="18" charset="0"/>
              </a:rPr>
              <a:t>’</a:t>
            </a:r>
          </a:p>
          <a:p>
            <a:pPr lvl="1"/>
            <a:r>
              <a:rPr lang="en-GB" u="sng" dirty="0">
                <a:effectLst/>
                <a:ea typeface="Calibri" panose="020F0502020204030204" pitchFamily="34" charset="0"/>
                <a:cs typeface="Times New Roman" panose="02020603050405020304" pitchFamily="18" charset="0"/>
              </a:rPr>
              <a:t>It states</a:t>
            </a:r>
            <a:r>
              <a:rPr lang="en-GB" dirty="0">
                <a:effectLst/>
                <a:ea typeface="Calibri" panose="020F0502020204030204" pitchFamily="34" charset="0"/>
                <a:cs typeface="Times New Roman" panose="02020603050405020304" pitchFamily="18" charset="0"/>
              </a:rPr>
              <a:t>: </a:t>
            </a:r>
            <a:r>
              <a:rPr lang="en-GB" dirty="0">
                <a:effectLst/>
                <a:ea typeface="Calibri" panose="020F0502020204030204" pitchFamily="34" charset="0"/>
              </a:rPr>
              <a:t>when </a:t>
            </a:r>
            <a:r>
              <a:rPr lang="en-GB" dirty="0">
                <a:ea typeface="Calibri" panose="020F0502020204030204" pitchFamily="34" charset="0"/>
              </a:rPr>
              <a:t>healthcare</a:t>
            </a:r>
            <a:r>
              <a:rPr lang="en-GB" dirty="0">
                <a:effectLst/>
                <a:ea typeface="Calibri" panose="020F0502020204030204" pitchFamily="34" charset="0"/>
              </a:rPr>
              <a:t> decisions are being made, priority should be given to whatever course of action would bring about the most environmentally sustainable outcome while also sufficiently meeting the health needs and respecting the important life projects of the patient(s). This allows for decision-making to be adapted so that in instances where a healthcare decision involves a trade-off between maximising environmental sustainability and patient needs, there is scope to make different decisions based on the varying needs of different patients and their own notions of a good life. </a:t>
            </a:r>
          </a:p>
          <a:p>
            <a:pPr lvl="1"/>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054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8720BB-A288-1F70-2613-DD5D062D90F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C11037-DC43-F0AF-78BC-4604DC23B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4C79D4-32CA-0A87-F50B-1BE8AAB591FA}"/>
              </a:ext>
            </a:extLst>
          </p:cNvPr>
          <p:cNvSpPr>
            <a:spLocks noGrp="1"/>
          </p:cNvSpPr>
          <p:nvPr>
            <p:ph type="title"/>
          </p:nvPr>
        </p:nvSpPr>
        <p:spPr>
          <a:xfrm>
            <a:off x="586243" y="0"/>
            <a:ext cx="11019513" cy="1527048"/>
          </a:xfrm>
        </p:spPr>
        <p:txBody>
          <a:bodyPr anchor="b">
            <a:normAutofit/>
          </a:bodyPr>
          <a:lstStyle/>
          <a:p>
            <a:r>
              <a:rPr lang="en-GB" dirty="0"/>
              <a:t>Background</a:t>
            </a:r>
          </a:p>
        </p:txBody>
      </p:sp>
      <p:sp>
        <p:nvSpPr>
          <p:cNvPr id="3" name="Content Placeholder 2">
            <a:extLst>
              <a:ext uri="{FF2B5EF4-FFF2-40B4-BE49-F238E27FC236}">
                <a16:creationId xmlns:a16="http://schemas.microsoft.com/office/drawing/2014/main" id="{2A9A5189-3E30-699F-66EC-3F5FCAB42579}"/>
              </a:ext>
            </a:extLst>
          </p:cNvPr>
          <p:cNvSpPr>
            <a:spLocks noGrp="1"/>
          </p:cNvSpPr>
          <p:nvPr>
            <p:ph idx="1"/>
          </p:nvPr>
        </p:nvSpPr>
        <p:spPr>
          <a:xfrm>
            <a:off x="612648" y="2212848"/>
            <a:ext cx="11019514" cy="4096512"/>
          </a:xfrm>
        </p:spPr>
        <p:txBody>
          <a:bodyPr>
            <a:normAutofit/>
          </a:bodyPr>
          <a:lstStyle/>
          <a:p>
            <a:pPr marL="228600" lvl="1" indent="0">
              <a:buNone/>
            </a:pPr>
            <a:r>
              <a:rPr lang="en-GB" sz="2200" dirty="0">
                <a:ea typeface="Calibri" panose="020F0502020204030204" pitchFamily="34" charset="0"/>
                <a:cs typeface="Times New Roman" panose="02020603050405020304" pitchFamily="18" charset="0"/>
              </a:rPr>
              <a:t>However, a</a:t>
            </a:r>
            <a:r>
              <a:rPr lang="en-GB" sz="2200" dirty="0">
                <a:effectLst/>
                <a:ea typeface="Calibri" panose="020F0502020204030204" pitchFamily="34" charset="0"/>
                <a:cs typeface="Times New Roman" panose="02020603050405020304" pitchFamily="18" charset="0"/>
              </a:rPr>
              <a:t>n </a:t>
            </a:r>
            <a:r>
              <a:rPr lang="en-GB" sz="2200" u="sng" dirty="0">
                <a:effectLst/>
                <a:ea typeface="Calibri" panose="020F0502020204030204" pitchFamily="34" charset="0"/>
                <a:cs typeface="Times New Roman" panose="02020603050405020304" pitchFamily="18" charset="0"/>
              </a:rPr>
              <a:t>objection</a:t>
            </a:r>
            <a:r>
              <a:rPr lang="en-GB" sz="2200" dirty="0">
                <a:effectLst/>
                <a:ea typeface="Calibri" panose="020F0502020204030204" pitchFamily="34" charset="0"/>
                <a:cs typeface="Times New Roman" panose="02020603050405020304" pitchFamily="18" charset="0"/>
              </a:rPr>
              <a:t> has emerged in everyday discussions and the literature: </a:t>
            </a:r>
          </a:p>
          <a:p>
            <a:pPr lvl="1"/>
            <a:endParaRPr lang="en-GB" sz="2200" b="1" dirty="0">
              <a:ea typeface="Calibri" panose="020F0502020204030204" pitchFamily="34" charset="0"/>
              <a:cs typeface="Times New Roman" panose="02020603050405020304" pitchFamily="18" charset="0"/>
            </a:endParaRPr>
          </a:p>
          <a:p>
            <a:pPr marL="228600" lvl="1" indent="0">
              <a:buNone/>
            </a:pPr>
            <a:r>
              <a:rPr lang="en-GB" sz="2200" b="1" dirty="0">
                <a:effectLst/>
                <a:ea typeface="Calibri" panose="020F0502020204030204" pitchFamily="34" charset="0"/>
                <a:cs typeface="Times New Roman" panose="02020603050405020304" pitchFamily="18" charset="0"/>
              </a:rPr>
              <a:t>Do not burden healthcare at any level with concerns about environmental sustainability. Healthcare is special and an exception to any rule, policy or attitude about environmental sustainability.</a:t>
            </a:r>
          </a:p>
          <a:p>
            <a:pPr marL="228600" lvl="1" indent="0">
              <a:buNone/>
            </a:pPr>
            <a:endParaRPr lang="en-GB" sz="2200" b="1" dirty="0">
              <a:solidFill>
                <a:srgbClr val="FF0000"/>
              </a:solidFill>
              <a:ea typeface="Calibri" panose="020F0502020204030204" pitchFamily="34" charset="0"/>
              <a:cs typeface="Times New Roman" panose="02020603050405020304" pitchFamily="18" charset="0"/>
            </a:endParaRPr>
          </a:p>
          <a:p>
            <a:pPr marL="228600" lvl="1" indent="0">
              <a:buNone/>
            </a:pPr>
            <a:r>
              <a:rPr lang="en-GB" sz="2400" b="1" dirty="0">
                <a:solidFill>
                  <a:srgbClr val="FF0000"/>
                </a:solidFill>
              </a:rPr>
              <a:t>What are we to make of this objection?</a:t>
            </a:r>
          </a:p>
          <a:p>
            <a:pPr lvl="1"/>
            <a:endParaRPr lang="en-GB"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524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C4E02-AC81-BD8C-1181-39B384A93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658EB4-880B-FB7D-8A9D-476D6E551FCA}"/>
              </a:ext>
            </a:extLst>
          </p:cNvPr>
          <p:cNvSpPr>
            <a:spLocks noGrp="1"/>
          </p:cNvSpPr>
          <p:nvPr>
            <p:ph type="title"/>
          </p:nvPr>
        </p:nvSpPr>
        <p:spPr/>
        <p:txBody>
          <a:bodyPr>
            <a:normAutofit fontScale="90000"/>
          </a:bodyPr>
          <a:lstStyle/>
          <a:p>
            <a:r>
              <a:rPr lang="en-GB" dirty="0"/>
              <a:t>Part 1: What is the healthcare exceptionalism objection?</a:t>
            </a:r>
            <a:br>
              <a:rPr lang="en-GB" dirty="0"/>
            </a:br>
            <a:endParaRPr lang="en-GB" dirty="0"/>
          </a:p>
        </p:txBody>
      </p:sp>
      <p:sp>
        <p:nvSpPr>
          <p:cNvPr id="3" name="Content Placeholder 2">
            <a:extLst>
              <a:ext uri="{FF2B5EF4-FFF2-40B4-BE49-F238E27FC236}">
                <a16:creationId xmlns:a16="http://schemas.microsoft.com/office/drawing/2014/main" id="{EE0CA698-F8F9-E3D3-8F18-3E3A34491452}"/>
              </a:ext>
            </a:extLst>
          </p:cNvPr>
          <p:cNvSpPr>
            <a:spLocks noGrp="1"/>
          </p:cNvSpPr>
          <p:nvPr>
            <p:ph idx="1"/>
          </p:nvPr>
        </p:nvSpPr>
        <p:spPr>
          <a:xfrm>
            <a:off x="612647" y="2005092"/>
            <a:ext cx="10653579" cy="4593828"/>
          </a:xfrm>
        </p:spPr>
        <p:txBody>
          <a:bodyPr>
            <a:normAutofit/>
          </a:bodyPr>
          <a:lstStyle/>
          <a:p>
            <a:pPr marL="228600" lvl="1" indent="0">
              <a:buNone/>
            </a:pPr>
            <a:r>
              <a:rPr lang="en-GB" sz="1900" dirty="0"/>
              <a:t>I refer to this objection as the </a:t>
            </a:r>
            <a:r>
              <a:rPr lang="en-GB" sz="1900" b="1" u="sng" dirty="0"/>
              <a:t>‘healthcare exceptionalism objection’</a:t>
            </a:r>
            <a:r>
              <a:rPr lang="en-GB" sz="1900" dirty="0"/>
              <a:t>.</a:t>
            </a:r>
          </a:p>
          <a:p>
            <a:pPr marL="228600" lvl="1" indent="0">
              <a:buNone/>
            </a:pPr>
            <a:endParaRPr lang="en-GB" sz="1900" dirty="0"/>
          </a:p>
          <a:p>
            <a:pPr marL="228600" lvl="1" indent="0">
              <a:buNone/>
            </a:pPr>
            <a:r>
              <a:rPr lang="en-GB" sz="1900" dirty="0"/>
              <a:t>The objection is structured as follows:</a:t>
            </a:r>
          </a:p>
          <a:p>
            <a:pPr marL="228600" lvl="1" indent="0">
              <a:buNone/>
            </a:pPr>
            <a:endParaRPr lang="en-GB" sz="1900" dirty="0"/>
          </a:p>
          <a:p>
            <a:pPr marL="685800" lvl="1" indent="-457200">
              <a:buAutoNum type="alphaLcParenR"/>
            </a:pPr>
            <a:r>
              <a:rPr lang="en-GB" sz="1900" dirty="0"/>
              <a:t>Healthcare is important to promote human welfare and flourishing</a:t>
            </a:r>
          </a:p>
          <a:p>
            <a:pPr marL="685800" lvl="1" indent="-457200">
              <a:buAutoNum type="alphaLcParenR"/>
            </a:pPr>
            <a:r>
              <a:rPr lang="en-GB" sz="1900" dirty="0"/>
              <a:t>Environmental sustainability interventions in healthcare may threaten healthcare’s ability to be delivered in a way that allows potential benefits (broadly construed) to be realised to a desired extent</a:t>
            </a:r>
          </a:p>
          <a:p>
            <a:pPr marL="685800" lvl="1" indent="-457200">
              <a:buAutoNum type="alphaLcParenR"/>
            </a:pPr>
            <a:r>
              <a:rPr lang="en-GB" sz="1900" dirty="0"/>
              <a:t>Therefore, society should treat healthcare as exceptional and either avoid or minimise any burdens placed on it for the purposes of achieving environmental sustainability</a:t>
            </a:r>
          </a:p>
        </p:txBody>
      </p:sp>
    </p:spTree>
    <p:extLst>
      <p:ext uri="{BB962C8B-B14F-4D97-AF65-F5344CB8AC3E}">
        <p14:creationId xmlns:p14="http://schemas.microsoft.com/office/powerpoint/2010/main" val="93039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0C-7C3C-F89A-CB61-3D8091B69F8C}"/>
              </a:ext>
            </a:extLst>
          </p:cNvPr>
          <p:cNvSpPr>
            <a:spLocks noGrp="1"/>
          </p:cNvSpPr>
          <p:nvPr>
            <p:ph type="title"/>
          </p:nvPr>
        </p:nvSpPr>
        <p:spPr/>
        <p:txBody>
          <a:bodyPr/>
          <a:lstStyle/>
          <a:p>
            <a:r>
              <a:rPr lang="en-GB" dirty="0"/>
              <a:t>Exceptionalism and healthcare</a:t>
            </a:r>
          </a:p>
        </p:txBody>
      </p:sp>
      <p:sp>
        <p:nvSpPr>
          <p:cNvPr id="3" name="Content Placeholder 2">
            <a:extLst>
              <a:ext uri="{FF2B5EF4-FFF2-40B4-BE49-F238E27FC236}">
                <a16:creationId xmlns:a16="http://schemas.microsoft.com/office/drawing/2014/main" id="{C6C44AFC-7064-D528-F0B4-1AF3A466AA0F}"/>
              </a:ext>
            </a:extLst>
          </p:cNvPr>
          <p:cNvSpPr>
            <a:spLocks noGrp="1"/>
          </p:cNvSpPr>
          <p:nvPr>
            <p:ph idx="1"/>
          </p:nvPr>
        </p:nvSpPr>
        <p:spPr/>
        <p:txBody>
          <a:bodyPr/>
          <a:lstStyle/>
          <a:p>
            <a:r>
              <a:rPr lang="en-GB" dirty="0"/>
              <a:t>Exceptionalism as meaning ‘different from the norm’</a:t>
            </a:r>
          </a:p>
          <a:p>
            <a:r>
              <a:rPr lang="en-GB" dirty="0"/>
              <a:t>Hippocrates recognised this and created Hippocratic oath </a:t>
            </a:r>
          </a:p>
          <a:p>
            <a:r>
              <a:rPr lang="en-GB" dirty="0"/>
              <a:t>Sir William Osler, felt that medicine was exceptional because as a profession and body of knowledge, it represented an exceptional achievement for humanity. He stated that ‘[i]n a little more than a century a united profession, working in many lands, has done more for the race than has ever before been accomplished by any other body of men’ [sic] (Osler, 1905: 335). ‘Man’s redemption of man’ (Osler, 1910: 357)</a:t>
            </a:r>
          </a:p>
          <a:p>
            <a:r>
              <a:rPr lang="en-GB" dirty="0"/>
              <a:t>Roy Porter book – ‘The Greatest Benefit to Mankind’ (1999)</a:t>
            </a:r>
          </a:p>
          <a:p>
            <a:r>
              <a:rPr lang="en-GB" dirty="0"/>
              <a:t>Other examples: research exceptionalism, genetic exceptionalism, HIV exceptionalism, psychedelic exceptionalism, biospecimen exceptionalism, etc.</a:t>
            </a:r>
          </a:p>
          <a:p>
            <a:endParaRPr lang="en-GB" dirty="0"/>
          </a:p>
        </p:txBody>
      </p:sp>
    </p:spTree>
    <p:extLst>
      <p:ext uri="{BB962C8B-B14F-4D97-AF65-F5344CB8AC3E}">
        <p14:creationId xmlns:p14="http://schemas.microsoft.com/office/powerpoint/2010/main" val="178051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97DD-354D-3505-007F-A5BF98980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C40962-89D2-7B21-83A0-8A98C9F61C13}"/>
              </a:ext>
            </a:extLst>
          </p:cNvPr>
          <p:cNvSpPr>
            <a:spLocks noGrp="1"/>
          </p:cNvSpPr>
          <p:nvPr>
            <p:ph type="title"/>
          </p:nvPr>
        </p:nvSpPr>
        <p:spPr/>
        <p:txBody>
          <a:bodyPr/>
          <a:lstStyle/>
          <a:p>
            <a:r>
              <a:rPr lang="en-GB" dirty="0"/>
              <a:t>Exceptionalism and healthcare</a:t>
            </a:r>
          </a:p>
        </p:txBody>
      </p:sp>
      <p:sp>
        <p:nvSpPr>
          <p:cNvPr id="3" name="Content Placeholder 2">
            <a:extLst>
              <a:ext uri="{FF2B5EF4-FFF2-40B4-BE49-F238E27FC236}">
                <a16:creationId xmlns:a16="http://schemas.microsoft.com/office/drawing/2014/main" id="{42A6F752-D7D3-BC3C-A621-5900B9ACCD88}"/>
              </a:ext>
            </a:extLst>
          </p:cNvPr>
          <p:cNvSpPr>
            <a:spLocks noGrp="1"/>
          </p:cNvSpPr>
          <p:nvPr>
            <p:ph idx="1"/>
          </p:nvPr>
        </p:nvSpPr>
        <p:spPr/>
        <p:txBody>
          <a:bodyPr/>
          <a:lstStyle/>
          <a:p>
            <a:r>
              <a:rPr lang="en-GB" b="1" dirty="0"/>
              <a:t>Exceptionalism in this debate: </a:t>
            </a:r>
            <a:r>
              <a:rPr lang="en-GB" dirty="0"/>
              <a:t>healthcare deserves to be treated in an exceptional way, but it is different from other pre-existing forms of exceptionalism, as it refers solely to debates about sustainable healthcare</a:t>
            </a:r>
          </a:p>
          <a:p>
            <a:r>
              <a:rPr lang="en-GB" b="1" dirty="0"/>
              <a:t>Hard healthcare exceptionalism: </a:t>
            </a:r>
            <a:r>
              <a:rPr lang="en-GB" dirty="0"/>
              <a:t>hard healthcare exceptionalist position is one that would resist any interference from healthcare sustainability considerations in relation to any given aspect of healthcare. According to such a view, all resources and activities should be focused on healthcare, regardless of extreme consequences to the environment and the existential risk to humanity.</a:t>
            </a:r>
          </a:p>
          <a:p>
            <a:r>
              <a:rPr lang="en-GB" b="1" dirty="0"/>
              <a:t>Soft healthcare exceptionalism: </a:t>
            </a:r>
            <a:r>
              <a:rPr lang="en-GB" dirty="0"/>
              <a:t>that environmental sustainability concerns should not intervene on the project of healthcare to the extent that it can no longer fulfil its function of delivering healthcare goods and services to society. </a:t>
            </a:r>
          </a:p>
          <a:p>
            <a:endParaRPr lang="en-GB" dirty="0"/>
          </a:p>
        </p:txBody>
      </p:sp>
    </p:spTree>
    <p:extLst>
      <p:ext uri="{BB962C8B-B14F-4D97-AF65-F5344CB8AC3E}">
        <p14:creationId xmlns:p14="http://schemas.microsoft.com/office/powerpoint/2010/main" val="778723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5CAC-1397-97F5-E10C-75EF2E3A2ECF}"/>
              </a:ext>
            </a:extLst>
          </p:cNvPr>
          <p:cNvSpPr>
            <a:spLocks noGrp="1"/>
          </p:cNvSpPr>
          <p:nvPr>
            <p:ph type="title"/>
          </p:nvPr>
        </p:nvSpPr>
        <p:spPr/>
        <p:txBody>
          <a:bodyPr>
            <a:normAutofit fontScale="90000"/>
          </a:bodyPr>
          <a:lstStyle/>
          <a:p>
            <a:r>
              <a:rPr lang="en-GB" dirty="0"/>
              <a:t>Part 2: How should we respond to the healthcare exceptionalism objection?</a:t>
            </a:r>
            <a:br>
              <a:rPr lang="en-GB" dirty="0"/>
            </a:br>
            <a:endParaRPr lang="en-GB" dirty="0"/>
          </a:p>
        </p:txBody>
      </p:sp>
      <p:sp>
        <p:nvSpPr>
          <p:cNvPr id="3" name="Content Placeholder 2">
            <a:extLst>
              <a:ext uri="{FF2B5EF4-FFF2-40B4-BE49-F238E27FC236}">
                <a16:creationId xmlns:a16="http://schemas.microsoft.com/office/drawing/2014/main" id="{7F73F411-9D7B-38D8-964B-9F3D908B547E}"/>
              </a:ext>
            </a:extLst>
          </p:cNvPr>
          <p:cNvSpPr>
            <a:spLocks noGrp="1"/>
          </p:cNvSpPr>
          <p:nvPr>
            <p:ph idx="1"/>
          </p:nvPr>
        </p:nvSpPr>
        <p:spPr/>
        <p:txBody>
          <a:bodyPr>
            <a:normAutofit fontScale="92500"/>
          </a:bodyPr>
          <a:lstStyle/>
          <a:p>
            <a:pPr marL="0" indent="0">
              <a:buNone/>
            </a:pPr>
            <a:r>
              <a:rPr lang="en-GB" b="1" dirty="0">
                <a:cs typeface="Times New Roman" panose="02020603050405020304" pitchFamily="18" charset="0"/>
              </a:rPr>
              <a:t>Research question: </a:t>
            </a:r>
            <a:r>
              <a:rPr lang="en-GB" dirty="0">
                <a:ea typeface="Calibri" panose="020F0502020204030204" pitchFamily="34" charset="0"/>
                <a:cs typeface="Times New Roman" panose="02020603050405020304" pitchFamily="18" charset="0"/>
              </a:rPr>
              <a:t>H</a:t>
            </a:r>
            <a:r>
              <a:rPr lang="en-GB" dirty="0">
                <a:effectLst/>
                <a:ea typeface="Calibri" panose="020F0502020204030204" pitchFamily="34" charset="0"/>
                <a:cs typeface="Times New Roman" panose="02020603050405020304" pitchFamily="18" charset="0"/>
              </a:rPr>
              <a:t>ow much weight should we give to this objection when determining the burdens that should be placed on healthcare to be environmentally sustainable?</a:t>
            </a:r>
          </a:p>
          <a:p>
            <a:endParaRPr lang="en-GB" dirty="0">
              <a:ea typeface="Calibri" panose="020F0502020204030204" pitchFamily="34" charset="0"/>
              <a:cs typeface="Times New Roman" panose="02020603050405020304" pitchFamily="18" charset="0"/>
            </a:endParaRPr>
          </a:p>
          <a:p>
            <a:pPr marL="0" indent="0">
              <a:buNone/>
            </a:pPr>
            <a:r>
              <a:rPr lang="en-GB" b="1" dirty="0">
                <a:ea typeface="Calibri" panose="020F0502020204030204" pitchFamily="34" charset="0"/>
                <a:cs typeface="Times New Roman" panose="02020603050405020304" pitchFamily="18" charset="0"/>
              </a:rPr>
              <a:t>Thesis: </a:t>
            </a:r>
            <a:r>
              <a:rPr lang="en-GB" dirty="0">
                <a:effectLst/>
                <a:ea typeface="Calibri" panose="020F0502020204030204" pitchFamily="34" charset="0"/>
                <a:cs typeface="Times New Roman" panose="02020603050405020304" pitchFamily="18" charset="0"/>
              </a:rPr>
              <a:t>I argue that healthcare should be treated as exceptional insofar as it should not be overburdened with the demands of sustainability to the point where it no longer delivers on the health needs of those it serves; however, this does not mean that healthcare should be treated as exempt from the urgent need to become more sustainable.</a:t>
            </a:r>
          </a:p>
          <a:p>
            <a:r>
              <a:rPr lang="en-GB" dirty="0">
                <a:effectLst/>
                <a:ea typeface="Calibri" panose="020F0502020204030204" pitchFamily="34" charset="0"/>
                <a:cs typeface="Times New Roman" panose="02020603050405020304" pitchFamily="18" charset="0"/>
              </a:rPr>
              <a:t>Therefore, healthcare should do everything necessary to reduce its impact on the environment while ensuring that these sustainability efforts are balanced against providing the healthcare goods needed </a:t>
            </a:r>
            <a:r>
              <a:rPr lang="en-GB" dirty="0">
                <a:ea typeface="Calibri" panose="020F0502020204030204" pitchFamily="34" charset="0"/>
                <a:cs typeface="Times New Roman" panose="02020603050405020304" pitchFamily="18" charset="0"/>
              </a:rPr>
              <a:t>for</a:t>
            </a:r>
            <a:r>
              <a:rPr lang="en-GB" dirty="0">
                <a:effectLst/>
                <a:ea typeface="Calibri" panose="020F0502020204030204" pitchFamily="34" charset="0"/>
                <a:cs typeface="Times New Roman" panose="02020603050405020304" pitchFamily="18" charset="0"/>
              </a:rPr>
              <a:t> patients to lead a flourishing life. </a:t>
            </a:r>
          </a:p>
          <a:p>
            <a:r>
              <a:rPr lang="en-GB" dirty="0">
                <a:effectLst/>
                <a:ea typeface="Calibri" panose="020F0502020204030204" pitchFamily="34" charset="0"/>
                <a:cs typeface="Times New Roman" panose="02020603050405020304" pitchFamily="18" charset="0"/>
              </a:rPr>
              <a:t>This argument aligns with the </a:t>
            </a:r>
            <a:r>
              <a:rPr lang="en-GB" b="1" dirty="0">
                <a:effectLst/>
                <a:ea typeface="Calibri" panose="020F0502020204030204" pitchFamily="34" charset="0"/>
                <a:cs typeface="Times New Roman" panose="02020603050405020304" pitchFamily="18" charset="0"/>
              </a:rPr>
              <a:t>‘soft healthcare exceptionalist position’</a:t>
            </a:r>
            <a:r>
              <a:rPr lang="en-GB" dirty="0">
                <a:effectLst/>
                <a:ea typeface="Calibri" panose="020F0502020204030204" pitchFamily="34" charset="0"/>
                <a:cs typeface="Times New Roman" panose="02020603050405020304" pitchFamily="18" charset="0"/>
              </a:rPr>
              <a:t>.</a:t>
            </a:r>
            <a:endParaRPr lang="en-GB" dirty="0">
              <a:cs typeface="Times New Roman" panose="02020603050405020304" pitchFamily="18" charset="0"/>
            </a:endParaRPr>
          </a:p>
        </p:txBody>
      </p:sp>
    </p:spTree>
    <p:extLst>
      <p:ext uri="{BB962C8B-B14F-4D97-AF65-F5344CB8AC3E}">
        <p14:creationId xmlns:p14="http://schemas.microsoft.com/office/powerpoint/2010/main" val="2319933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A47A-23EF-E27D-BFB5-14A6969913F2}"/>
              </a:ext>
            </a:extLst>
          </p:cNvPr>
          <p:cNvSpPr>
            <a:spLocks noGrp="1"/>
          </p:cNvSpPr>
          <p:nvPr>
            <p:ph type="title"/>
          </p:nvPr>
        </p:nvSpPr>
        <p:spPr/>
        <p:txBody>
          <a:bodyPr/>
          <a:lstStyle/>
          <a:p>
            <a:r>
              <a:rPr lang="en-GB" dirty="0"/>
              <a:t>Industry level</a:t>
            </a:r>
            <a:br>
              <a:rPr lang="en-GB" dirty="0"/>
            </a:br>
            <a:endParaRPr lang="en-GB" dirty="0"/>
          </a:p>
        </p:txBody>
      </p:sp>
      <p:sp>
        <p:nvSpPr>
          <p:cNvPr id="3" name="Content Placeholder 2">
            <a:extLst>
              <a:ext uri="{FF2B5EF4-FFF2-40B4-BE49-F238E27FC236}">
                <a16:creationId xmlns:a16="http://schemas.microsoft.com/office/drawing/2014/main" id="{F73160FC-963F-FABF-D81D-BFFB48825C3B}"/>
              </a:ext>
            </a:extLst>
          </p:cNvPr>
          <p:cNvSpPr>
            <a:spLocks noGrp="1"/>
          </p:cNvSpPr>
          <p:nvPr>
            <p:ph idx="1"/>
          </p:nvPr>
        </p:nvSpPr>
        <p:spPr/>
        <p:txBody>
          <a:bodyPr/>
          <a:lstStyle/>
          <a:p>
            <a:r>
              <a:rPr lang="en-GB" dirty="0"/>
              <a:t>Public or private industry that encompasses the industry training (e.g. medical education), governance and provision of healthcare professionals and healthcare goods (e.g. pharmaceuticals, personal protective equipment, software, or cloud servers). </a:t>
            </a:r>
          </a:p>
          <a:p>
            <a:r>
              <a:rPr lang="en-GB" dirty="0"/>
              <a:t>It also encompasses the physical infrastructure used across the healthcare industry (e.g. hospital networks, clinics, factories). </a:t>
            </a:r>
          </a:p>
          <a:p>
            <a:r>
              <a:rPr lang="en-GB" b="1" dirty="0"/>
              <a:t>Objection: </a:t>
            </a:r>
            <a:r>
              <a:rPr lang="en-GB" dirty="0"/>
              <a:t>attempts to improve sustainability may distract resources away from crucial industrial projects of biomedical innovation, the training and oversight of healthcare professionals, and the general project of resourcing safe, efficient and effective care. </a:t>
            </a:r>
          </a:p>
        </p:txBody>
      </p:sp>
    </p:spTree>
    <p:extLst>
      <p:ext uri="{BB962C8B-B14F-4D97-AF65-F5344CB8AC3E}">
        <p14:creationId xmlns:p14="http://schemas.microsoft.com/office/powerpoint/2010/main" val="2940413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F7388-05E3-F92F-FD98-020609F59551}"/>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ardiff company secures international interest for innovative PPE waste  solution | Life Sciences">
            <a:extLst>
              <a:ext uri="{FF2B5EF4-FFF2-40B4-BE49-F238E27FC236}">
                <a16:creationId xmlns:a16="http://schemas.microsoft.com/office/drawing/2014/main" id="{0D2347F4-2C08-3972-ABC6-1F4F030FD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81" r="10688" b="2"/>
          <a:stretch/>
        </p:blipFill>
        <p:spPr bwMode="auto">
          <a:xfrm>
            <a:off x="1" y="10"/>
            <a:ext cx="6373368"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354D5C-C99E-17D5-BA05-2A57016D8993}"/>
              </a:ext>
            </a:extLst>
          </p:cNvPr>
          <p:cNvSpPr>
            <a:spLocks noGrp="1"/>
          </p:cNvSpPr>
          <p:nvPr>
            <p:ph type="title"/>
          </p:nvPr>
        </p:nvSpPr>
        <p:spPr>
          <a:xfrm>
            <a:off x="7123015" y="603504"/>
            <a:ext cx="4361689" cy="1527048"/>
          </a:xfrm>
        </p:spPr>
        <p:txBody>
          <a:bodyPr anchor="b">
            <a:normAutofit/>
          </a:bodyPr>
          <a:lstStyle/>
          <a:p>
            <a:r>
              <a:rPr lang="en-GB" dirty="0"/>
              <a:t>Industry level</a:t>
            </a:r>
            <a:br>
              <a:rPr lang="en-GB" dirty="0"/>
            </a:br>
            <a:endParaRPr lang="en-GB" dirty="0"/>
          </a:p>
        </p:txBody>
      </p:sp>
      <p:sp>
        <p:nvSpPr>
          <p:cNvPr id="3" name="Content Placeholder 2">
            <a:extLst>
              <a:ext uri="{FF2B5EF4-FFF2-40B4-BE49-F238E27FC236}">
                <a16:creationId xmlns:a16="http://schemas.microsoft.com/office/drawing/2014/main" id="{CFC77E66-82DF-4D3C-6CE6-C3A9C8817765}"/>
              </a:ext>
            </a:extLst>
          </p:cNvPr>
          <p:cNvSpPr>
            <a:spLocks noGrp="1"/>
          </p:cNvSpPr>
          <p:nvPr>
            <p:ph idx="1"/>
          </p:nvPr>
        </p:nvSpPr>
        <p:spPr>
          <a:xfrm>
            <a:off x="7123017" y="2212848"/>
            <a:ext cx="4361688" cy="4096512"/>
          </a:xfrm>
        </p:spPr>
        <p:txBody>
          <a:bodyPr>
            <a:normAutofit/>
          </a:bodyPr>
          <a:lstStyle/>
          <a:p>
            <a:pPr marL="0" indent="0">
              <a:buNone/>
            </a:pPr>
            <a:r>
              <a:rPr lang="en-GB" sz="1800" dirty="0"/>
              <a:t>Soft exceptionalist response:</a:t>
            </a:r>
          </a:p>
          <a:p>
            <a:r>
              <a:rPr lang="en-GB" sz="1800" dirty="0"/>
              <a:t>These concerns are valid, but not sufficient to rule out interference</a:t>
            </a:r>
          </a:p>
          <a:p>
            <a:r>
              <a:rPr lang="en-GB" sz="1800" dirty="0"/>
              <a:t>For example: Personal Protective Equipment recycling</a:t>
            </a:r>
          </a:p>
          <a:p>
            <a:r>
              <a:rPr lang="en-GB" sz="1800" dirty="0"/>
              <a:t>Thermal Compaction Group (TCG) recycles PPE, and end product can be used to make new equipment</a:t>
            </a:r>
          </a:p>
          <a:p>
            <a:pPr lvl="1"/>
            <a:endParaRPr lang="en-GB" dirty="0"/>
          </a:p>
        </p:txBody>
      </p:sp>
    </p:spTree>
    <p:extLst>
      <p:ext uri="{BB962C8B-B14F-4D97-AF65-F5344CB8AC3E}">
        <p14:creationId xmlns:p14="http://schemas.microsoft.com/office/powerpoint/2010/main" val="336344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50AD-D252-2400-73DA-606579697C4B}"/>
              </a:ext>
            </a:extLst>
          </p:cNvPr>
          <p:cNvSpPr>
            <a:spLocks noGrp="1"/>
          </p:cNvSpPr>
          <p:nvPr>
            <p:ph type="title"/>
          </p:nvPr>
        </p:nvSpPr>
        <p:spPr/>
        <p:txBody>
          <a:bodyPr/>
          <a:lstStyle/>
          <a:p>
            <a:r>
              <a:rPr lang="en-GB" dirty="0"/>
              <a:t>Institutional level</a:t>
            </a:r>
          </a:p>
        </p:txBody>
      </p:sp>
      <p:sp>
        <p:nvSpPr>
          <p:cNvPr id="3" name="Content Placeholder 2">
            <a:extLst>
              <a:ext uri="{FF2B5EF4-FFF2-40B4-BE49-F238E27FC236}">
                <a16:creationId xmlns:a16="http://schemas.microsoft.com/office/drawing/2014/main" id="{97DC0274-57D0-B21F-89A6-B129302DCDB3}"/>
              </a:ext>
            </a:extLst>
          </p:cNvPr>
          <p:cNvSpPr>
            <a:spLocks noGrp="1"/>
          </p:cNvSpPr>
          <p:nvPr>
            <p:ph idx="1"/>
          </p:nvPr>
        </p:nvSpPr>
        <p:spPr/>
        <p:txBody>
          <a:bodyPr>
            <a:normAutofit fontScale="92500" lnSpcReduction="20000"/>
          </a:bodyPr>
          <a:lstStyle/>
          <a:p>
            <a:r>
              <a:rPr lang="en-GB" dirty="0"/>
              <a:t>I am referring to hospitals, clinics, individual healthcare companies (e.g. pharmacies) or universities, among others.</a:t>
            </a:r>
          </a:p>
          <a:p>
            <a:r>
              <a:rPr lang="en-GB" b="1" dirty="0"/>
              <a:t>Objections: </a:t>
            </a:r>
          </a:p>
          <a:p>
            <a:pPr lvl="1"/>
            <a:r>
              <a:rPr lang="en-GB" dirty="0"/>
              <a:t>Sustainability burdens could affect the financial viability or competitiveness of an institution.</a:t>
            </a:r>
          </a:p>
          <a:p>
            <a:pPr lvl="2"/>
            <a:r>
              <a:rPr lang="en-GB" dirty="0"/>
              <a:t>Government could subsidize and/or there is a change clinics could make without financial impact</a:t>
            </a:r>
          </a:p>
          <a:p>
            <a:pPr lvl="1"/>
            <a:r>
              <a:rPr lang="en-GB" dirty="0"/>
              <a:t>One size fits all solutions might not work for all institutions</a:t>
            </a:r>
          </a:p>
          <a:p>
            <a:pPr lvl="2"/>
            <a:r>
              <a:rPr lang="en-GB" dirty="0"/>
              <a:t>Work with regulators to ensure accommodations are made proportionally</a:t>
            </a:r>
          </a:p>
          <a:p>
            <a:pPr lvl="1"/>
            <a:r>
              <a:rPr lang="en-GB" dirty="0"/>
              <a:t>Not an urgent priority for the community being serviced</a:t>
            </a:r>
          </a:p>
          <a:p>
            <a:pPr lvl="2"/>
            <a:r>
              <a:rPr lang="en-GB" dirty="0"/>
              <a:t>Does not mean all change must be excluded, including change that does not  necessarily impact priorities (e.g. recycling schemes)</a:t>
            </a:r>
          </a:p>
          <a:p>
            <a:pPr lvl="1"/>
            <a:r>
              <a:rPr lang="en-GB" dirty="0"/>
              <a:t>Some institutions are simply much less sustainable than others (e.g. blood donation clinics are high waste clinics)</a:t>
            </a:r>
          </a:p>
          <a:p>
            <a:pPr lvl="2"/>
            <a:r>
              <a:rPr lang="en-GB" dirty="0"/>
              <a:t>These types of clinics could still benefit from innovations that would reduce the volume of pollution and consumption caused</a:t>
            </a:r>
          </a:p>
        </p:txBody>
      </p:sp>
    </p:spTree>
    <p:extLst>
      <p:ext uri="{BB962C8B-B14F-4D97-AF65-F5344CB8AC3E}">
        <p14:creationId xmlns:p14="http://schemas.microsoft.com/office/powerpoint/2010/main" val="115826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63B7F-A918-A3B4-B544-0CE14433867E}"/>
              </a:ext>
            </a:extLst>
          </p:cNvPr>
          <p:cNvSpPr>
            <a:spLocks noGrp="1"/>
          </p:cNvSpPr>
          <p:nvPr>
            <p:ph type="title"/>
          </p:nvPr>
        </p:nvSpPr>
        <p:spPr/>
        <p:txBody>
          <a:bodyPr/>
          <a:lstStyle/>
          <a:p>
            <a:r>
              <a:rPr lang="en-GB" dirty="0"/>
              <a:t>Healthcare service providers and patients</a:t>
            </a:r>
          </a:p>
        </p:txBody>
      </p:sp>
      <p:sp>
        <p:nvSpPr>
          <p:cNvPr id="3" name="Content Placeholder 2">
            <a:extLst>
              <a:ext uri="{FF2B5EF4-FFF2-40B4-BE49-F238E27FC236}">
                <a16:creationId xmlns:a16="http://schemas.microsoft.com/office/drawing/2014/main" id="{4045DBD5-46C8-EF36-2C2A-E7167ABEF11A}"/>
              </a:ext>
            </a:extLst>
          </p:cNvPr>
          <p:cNvSpPr>
            <a:spLocks noGrp="1"/>
          </p:cNvSpPr>
          <p:nvPr>
            <p:ph idx="1"/>
          </p:nvPr>
        </p:nvSpPr>
        <p:spPr/>
        <p:txBody>
          <a:bodyPr/>
          <a:lstStyle/>
          <a:p>
            <a:r>
              <a:rPr lang="en-GB" dirty="0"/>
              <a:t>At the level of individual healthcare service providers and patients</a:t>
            </a:r>
          </a:p>
          <a:p>
            <a:endParaRPr lang="en-GB" dirty="0"/>
          </a:p>
          <a:p>
            <a:r>
              <a:rPr lang="en-GB" b="1" dirty="0"/>
              <a:t>Objections:</a:t>
            </a:r>
          </a:p>
          <a:p>
            <a:pPr lvl="1"/>
            <a:r>
              <a:rPr lang="en-GB" dirty="0"/>
              <a:t>Medicine is hard enough without having to worry about sustainability concerns</a:t>
            </a:r>
          </a:p>
          <a:p>
            <a:pPr lvl="1"/>
            <a:r>
              <a:rPr lang="en-GB" dirty="0"/>
              <a:t>Sustainability interventions will compromise the standard of care for patients (and put doctors at legal risk too)</a:t>
            </a:r>
          </a:p>
          <a:p>
            <a:pPr lvl="1"/>
            <a:r>
              <a:rPr lang="en-GB" dirty="0"/>
              <a:t>Patients could be discouraged from seeking care because of the burden or guilt of sustainability concerns</a:t>
            </a:r>
          </a:p>
          <a:p>
            <a:pPr lvl="1"/>
            <a:r>
              <a:rPr lang="en-GB" dirty="0"/>
              <a:t>Could compromise informed consent and unnecessarily burden the private doctor-patient interaction, and potentially the patient could lose trust in doctors</a:t>
            </a:r>
          </a:p>
          <a:p>
            <a:pPr lvl="1"/>
            <a:endParaRPr lang="en-GB" dirty="0"/>
          </a:p>
        </p:txBody>
      </p:sp>
    </p:spTree>
    <p:extLst>
      <p:ext uri="{BB962C8B-B14F-4D97-AF65-F5344CB8AC3E}">
        <p14:creationId xmlns:p14="http://schemas.microsoft.com/office/powerpoint/2010/main" val="214795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983" y="1535816"/>
            <a:ext cx="6551127" cy="881555"/>
            <a:chOff x="0" y="0"/>
            <a:chExt cx="1605458" cy="216039"/>
          </a:xfrm>
        </p:grpSpPr>
        <p:sp>
          <p:nvSpPr>
            <p:cNvPr id="3" name="Freeform 3"/>
            <p:cNvSpPr/>
            <p:nvPr/>
          </p:nvSpPr>
          <p:spPr>
            <a:xfrm>
              <a:off x="0" y="0"/>
              <a:ext cx="1605458" cy="216039"/>
            </a:xfrm>
            <a:custGeom>
              <a:avLst/>
              <a:gdLst/>
              <a:ahLst/>
              <a:cxnLst/>
              <a:rect l="l" t="t" r="r" b="b"/>
              <a:pathLst>
                <a:path w="1605458" h="216039">
                  <a:moveTo>
                    <a:pt x="0" y="0"/>
                  </a:moveTo>
                  <a:lnTo>
                    <a:pt x="1605458" y="0"/>
                  </a:lnTo>
                  <a:lnTo>
                    <a:pt x="1605458" y="216039"/>
                  </a:lnTo>
                  <a:lnTo>
                    <a:pt x="0" y="216039"/>
                  </a:lnTo>
                  <a:close/>
                </a:path>
              </a:pathLst>
            </a:custGeom>
            <a:blipFill>
              <a:blip r:embed="rId2">
                <a:alphaModFix amt="95000"/>
              </a:blip>
              <a:stretch>
                <a:fillRect t="-286587" b="-109453"/>
              </a:stretch>
            </a:blipFill>
          </p:spPr>
          <p:txBody>
            <a:bodyPr/>
            <a:lstStyle/>
            <a:p>
              <a:endParaRPr lang="en-US"/>
            </a:p>
          </p:txBody>
        </p:sp>
      </p:grpSp>
      <p:grpSp>
        <p:nvGrpSpPr>
          <p:cNvPr id="4" name="Group 4"/>
          <p:cNvGrpSpPr/>
          <p:nvPr/>
        </p:nvGrpSpPr>
        <p:grpSpPr>
          <a:xfrm>
            <a:off x="5307134" y="3272349"/>
            <a:ext cx="2097786" cy="2476822"/>
            <a:chOff x="0" y="0"/>
            <a:chExt cx="852821" cy="1006911"/>
          </a:xfrm>
        </p:grpSpPr>
        <p:sp>
          <p:nvSpPr>
            <p:cNvPr id="5" name="Freeform 5"/>
            <p:cNvSpPr/>
            <p:nvPr/>
          </p:nvSpPr>
          <p:spPr>
            <a:xfrm>
              <a:off x="0" y="0"/>
              <a:ext cx="852821" cy="1006911"/>
            </a:xfrm>
            <a:custGeom>
              <a:avLst/>
              <a:gdLst/>
              <a:ahLst/>
              <a:cxnLst/>
              <a:rect l="l" t="t" r="r" b="b"/>
              <a:pathLst>
                <a:path w="852821" h="1006911">
                  <a:moveTo>
                    <a:pt x="0" y="0"/>
                  </a:moveTo>
                  <a:lnTo>
                    <a:pt x="852821" y="0"/>
                  </a:lnTo>
                  <a:lnTo>
                    <a:pt x="852821" y="1006911"/>
                  </a:lnTo>
                  <a:lnTo>
                    <a:pt x="0" y="1006911"/>
                  </a:lnTo>
                  <a:close/>
                </a:path>
              </a:pathLst>
            </a:custGeom>
            <a:blipFill>
              <a:blip r:embed="rId3"/>
              <a:stretch>
                <a:fillRect l="-14482" t="-13357" r="-101823"/>
              </a:stretch>
            </a:blipFill>
          </p:spPr>
          <p:txBody>
            <a:bodyPr/>
            <a:lstStyle/>
            <a:p>
              <a:endParaRPr lang="en-US"/>
            </a:p>
          </p:txBody>
        </p:sp>
      </p:grpSp>
      <p:grpSp>
        <p:nvGrpSpPr>
          <p:cNvPr id="6" name="Group 6"/>
          <p:cNvGrpSpPr/>
          <p:nvPr/>
        </p:nvGrpSpPr>
        <p:grpSpPr>
          <a:xfrm>
            <a:off x="7533804" y="3272349"/>
            <a:ext cx="2097786" cy="2476822"/>
            <a:chOff x="0" y="0"/>
            <a:chExt cx="1738453" cy="2052563"/>
          </a:xfrm>
        </p:grpSpPr>
        <p:sp>
          <p:nvSpPr>
            <p:cNvPr id="7" name="Freeform 7"/>
            <p:cNvSpPr/>
            <p:nvPr/>
          </p:nvSpPr>
          <p:spPr>
            <a:xfrm>
              <a:off x="0" y="0"/>
              <a:ext cx="1738453" cy="2052563"/>
            </a:xfrm>
            <a:custGeom>
              <a:avLst/>
              <a:gdLst/>
              <a:ahLst/>
              <a:cxnLst/>
              <a:rect l="l" t="t" r="r" b="b"/>
              <a:pathLst>
                <a:path w="1738453" h="2052563">
                  <a:moveTo>
                    <a:pt x="0" y="0"/>
                  </a:moveTo>
                  <a:lnTo>
                    <a:pt x="1738453" y="0"/>
                  </a:lnTo>
                  <a:lnTo>
                    <a:pt x="1738453" y="2052563"/>
                  </a:lnTo>
                  <a:lnTo>
                    <a:pt x="0" y="2052563"/>
                  </a:lnTo>
                  <a:close/>
                </a:path>
              </a:pathLst>
            </a:custGeom>
            <a:blipFill>
              <a:blip r:embed="rId4"/>
              <a:stretch>
                <a:fillRect l="-38694" t="-20410" r="-53183" b="-1474"/>
              </a:stretch>
            </a:blipFill>
          </p:spPr>
          <p:txBody>
            <a:bodyPr/>
            <a:lstStyle/>
            <a:p>
              <a:endParaRPr lang="en-US"/>
            </a:p>
          </p:txBody>
        </p:sp>
      </p:grpSp>
      <p:sp>
        <p:nvSpPr>
          <p:cNvPr id="8" name="TextBox 8"/>
          <p:cNvSpPr txBox="1"/>
          <p:nvPr/>
        </p:nvSpPr>
        <p:spPr>
          <a:xfrm>
            <a:off x="10411538" y="5544799"/>
            <a:ext cx="1368632" cy="131456"/>
          </a:xfrm>
          <a:prstGeom prst="rect">
            <a:avLst/>
          </a:prstGeom>
        </p:spPr>
        <p:txBody>
          <a:bodyPr lIns="0" tIns="0" rIns="0" bIns="0" rtlCol="0" anchor="t">
            <a:spAutoFit/>
          </a:bodyPr>
          <a:lstStyle/>
          <a:p>
            <a:pPr algn="r">
              <a:lnSpc>
                <a:spcPts val="1093"/>
              </a:lnSpc>
            </a:pPr>
            <a:r>
              <a:rPr lang="en-US" sz="780" b="1" spc="78">
                <a:solidFill>
                  <a:srgbClr val="000000"/>
                </a:solidFill>
                <a:latin typeface="Open Sauce Bold"/>
                <a:ea typeface="Open Sauce Bold"/>
                <a:cs typeface="Open Sauce Bold"/>
                <a:sym typeface="Open Sauce Bold"/>
              </a:rPr>
              <a:t>2</a:t>
            </a:r>
          </a:p>
        </p:txBody>
      </p:sp>
      <p:grpSp>
        <p:nvGrpSpPr>
          <p:cNvPr id="9" name="Group 9"/>
          <p:cNvGrpSpPr/>
          <p:nvPr/>
        </p:nvGrpSpPr>
        <p:grpSpPr>
          <a:xfrm>
            <a:off x="9760082" y="3272349"/>
            <a:ext cx="2093829" cy="2476822"/>
            <a:chOff x="0" y="0"/>
            <a:chExt cx="1418485" cy="1677947"/>
          </a:xfrm>
        </p:grpSpPr>
        <p:sp>
          <p:nvSpPr>
            <p:cNvPr id="10" name="Freeform 10"/>
            <p:cNvSpPr/>
            <p:nvPr/>
          </p:nvSpPr>
          <p:spPr>
            <a:xfrm>
              <a:off x="0" y="0"/>
              <a:ext cx="1418485" cy="1677947"/>
            </a:xfrm>
            <a:custGeom>
              <a:avLst/>
              <a:gdLst/>
              <a:ahLst/>
              <a:cxnLst/>
              <a:rect l="l" t="t" r="r" b="b"/>
              <a:pathLst>
                <a:path w="1418485" h="1677947">
                  <a:moveTo>
                    <a:pt x="0" y="0"/>
                  </a:moveTo>
                  <a:lnTo>
                    <a:pt x="1418485" y="0"/>
                  </a:lnTo>
                  <a:lnTo>
                    <a:pt x="1418485" y="1677947"/>
                  </a:lnTo>
                  <a:lnTo>
                    <a:pt x="0" y="1677947"/>
                  </a:lnTo>
                  <a:close/>
                </a:path>
              </a:pathLst>
            </a:custGeom>
            <a:blipFill>
              <a:blip r:embed="rId5"/>
              <a:stretch>
                <a:fillRect t="-26302" r="-176810" b="-29800"/>
              </a:stretch>
            </a:blipFill>
          </p:spPr>
          <p:txBody>
            <a:bodyPr/>
            <a:lstStyle/>
            <a:p>
              <a:endParaRPr lang="en-US"/>
            </a:p>
          </p:txBody>
        </p:sp>
      </p:grpSp>
      <p:sp>
        <p:nvSpPr>
          <p:cNvPr id="11" name="Freeform 11"/>
          <p:cNvSpPr/>
          <p:nvPr/>
        </p:nvSpPr>
        <p:spPr>
          <a:xfrm>
            <a:off x="7822" y="0"/>
            <a:ext cx="4862061" cy="6858000"/>
          </a:xfrm>
          <a:custGeom>
            <a:avLst/>
            <a:gdLst/>
            <a:ahLst/>
            <a:cxnLst/>
            <a:rect l="l" t="t" r="r" b="b"/>
            <a:pathLst>
              <a:path w="4862061" h="6858000">
                <a:moveTo>
                  <a:pt x="0" y="0"/>
                </a:moveTo>
                <a:lnTo>
                  <a:pt x="4862061" y="0"/>
                </a:lnTo>
                <a:lnTo>
                  <a:pt x="4862061" y="6858000"/>
                </a:lnTo>
                <a:lnTo>
                  <a:pt x="0" y="6858000"/>
                </a:lnTo>
                <a:lnTo>
                  <a:pt x="0" y="0"/>
                </a:lnTo>
                <a:close/>
              </a:path>
            </a:pathLst>
          </a:custGeom>
          <a:blipFill>
            <a:blip r:embed="rId6"/>
            <a:stretch>
              <a:fillRect l="-4292" t="-139" r="-36954"/>
            </a:stretch>
          </a:blipFill>
        </p:spPr>
        <p:txBody>
          <a:bodyPr/>
          <a:lstStyle/>
          <a:p>
            <a:endParaRPr lang="en-US"/>
          </a:p>
        </p:txBody>
      </p:sp>
      <p:sp>
        <p:nvSpPr>
          <p:cNvPr id="12" name="Freeform 12"/>
          <p:cNvSpPr/>
          <p:nvPr/>
        </p:nvSpPr>
        <p:spPr>
          <a:xfrm>
            <a:off x="8305800" y="228034"/>
            <a:ext cx="3600072" cy="533966"/>
          </a:xfrm>
          <a:custGeom>
            <a:avLst/>
            <a:gdLst/>
            <a:ahLst/>
            <a:cxnLst/>
            <a:rect l="l" t="t" r="r" b="b"/>
            <a:pathLst>
              <a:path w="2988668" h="457766">
                <a:moveTo>
                  <a:pt x="0" y="0"/>
                </a:moveTo>
                <a:lnTo>
                  <a:pt x="2988668" y="0"/>
                </a:lnTo>
                <a:lnTo>
                  <a:pt x="2988668" y="457766"/>
                </a:lnTo>
                <a:lnTo>
                  <a:pt x="0" y="457766"/>
                </a:lnTo>
                <a:lnTo>
                  <a:pt x="0" y="0"/>
                </a:lnTo>
                <a:close/>
              </a:path>
            </a:pathLst>
          </a:custGeom>
          <a:blipFill>
            <a:blip r:embed="rId7"/>
            <a:stretch>
              <a:fillRect/>
            </a:stretch>
          </a:blipFill>
        </p:spPr>
        <p:txBody>
          <a:bodyPr/>
          <a:lstStyle/>
          <a:p>
            <a:endParaRPr lang="en-US"/>
          </a:p>
        </p:txBody>
      </p:sp>
      <p:sp>
        <p:nvSpPr>
          <p:cNvPr id="13" name="Freeform 13"/>
          <p:cNvSpPr/>
          <p:nvPr/>
        </p:nvSpPr>
        <p:spPr>
          <a:xfrm>
            <a:off x="2702034" y="2724424"/>
            <a:ext cx="1905384" cy="347877"/>
          </a:xfrm>
          <a:custGeom>
            <a:avLst/>
            <a:gdLst/>
            <a:ahLst/>
            <a:cxnLst/>
            <a:rect l="l" t="t" r="r" b="b"/>
            <a:pathLst>
              <a:path w="1905384" h="347877">
                <a:moveTo>
                  <a:pt x="0" y="0"/>
                </a:moveTo>
                <a:lnTo>
                  <a:pt x="1905384" y="0"/>
                </a:lnTo>
                <a:lnTo>
                  <a:pt x="1905384" y="347877"/>
                </a:lnTo>
                <a:lnTo>
                  <a:pt x="0" y="347877"/>
                </a:lnTo>
                <a:lnTo>
                  <a:pt x="0" y="0"/>
                </a:lnTo>
                <a:close/>
              </a:path>
            </a:pathLst>
          </a:custGeom>
          <a:blipFill>
            <a:blip r:embed="rId8"/>
            <a:stretch>
              <a:fillRect/>
            </a:stretch>
          </a:blipFill>
        </p:spPr>
        <p:txBody>
          <a:bodyPr/>
          <a:lstStyle/>
          <a:p>
            <a:endParaRPr lang="en-US"/>
          </a:p>
        </p:txBody>
      </p:sp>
      <p:sp>
        <p:nvSpPr>
          <p:cNvPr id="14" name="Freeform 14"/>
          <p:cNvSpPr/>
          <p:nvPr/>
        </p:nvSpPr>
        <p:spPr>
          <a:xfrm>
            <a:off x="2702034" y="2173511"/>
            <a:ext cx="1641366" cy="369307"/>
          </a:xfrm>
          <a:custGeom>
            <a:avLst/>
            <a:gdLst/>
            <a:ahLst/>
            <a:cxnLst/>
            <a:rect l="l" t="t" r="r" b="b"/>
            <a:pathLst>
              <a:path w="1641366" h="369307">
                <a:moveTo>
                  <a:pt x="0" y="0"/>
                </a:moveTo>
                <a:lnTo>
                  <a:pt x="1641366" y="0"/>
                </a:lnTo>
                <a:lnTo>
                  <a:pt x="1641366" y="369307"/>
                </a:lnTo>
                <a:lnTo>
                  <a:pt x="0" y="369307"/>
                </a:lnTo>
                <a:lnTo>
                  <a:pt x="0" y="0"/>
                </a:lnTo>
                <a:close/>
              </a:path>
            </a:pathLst>
          </a:custGeom>
          <a:blipFill>
            <a:blip r:embed="rId9"/>
            <a:stretch>
              <a:fillRect/>
            </a:stretch>
          </a:blipFill>
        </p:spPr>
        <p:txBody>
          <a:bodyPr/>
          <a:lstStyle/>
          <a:p>
            <a:endParaRPr lang="en-US"/>
          </a:p>
        </p:txBody>
      </p:sp>
      <p:sp>
        <p:nvSpPr>
          <p:cNvPr id="15" name="Freeform 15"/>
          <p:cNvSpPr/>
          <p:nvPr/>
        </p:nvSpPr>
        <p:spPr>
          <a:xfrm>
            <a:off x="396574" y="2551405"/>
            <a:ext cx="2274781" cy="648313"/>
          </a:xfrm>
          <a:custGeom>
            <a:avLst/>
            <a:gdLst/>
            <a:ahLst/>
            <a:cxnLst/>
            <a:rect l="l" t="t" r="r" b="b"/>
            <a:pathLst>
              <a:path w="2274781" h="648313">
                <a:moveTo>
                  <a:pt x="0" y="0"/>
                </a:moveTo>
                <a:lnTo>
                  <a:pt x="2274781" y="0"/>
                </a:lnTo>
                <a:lnTo>
                  <a:pt x="2274781" y="648313"/>
                </a:lnTo>
                <a:lnTo>
                  <a:pt x="0" y="6483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527685" y="2173511"/>
            <a:ext cx="1843388" cy="377894"/>
          </a:xfrm>
          <a:custGeom>
            <a:avLst/>
            <a:gdLst/>
            <a:ahLst/>
            <a:cxnLst/>
            <a:rect l="l" t="t" r="r" b="b"/>
            <a:pathLst>
              <a:path w="1843388" h="377894">
                <a:moveTo>
                  <a:pt x="0" y="0"/>
                </a:moveTo>
                <a:lnTo>
                  <a:pt x="1843388" y="0"/>
                </a:lnTo>
                <a:lnTo>
                  <a:pt x="1843388" y="377894"/>
                </a:lnTo>
                <a:lnTo>
                  <a:pt x="0" y="377894"/>
                </a:lnTo>
                <a:lnTo>
                  <a:pt x="0" y="0"/>
                </a:lnTo>
                <a:close/>
              </a:path>
            </a:pathLst>
          </a:custGeom>
          <a:blipFill>
            <a:blip r:embed="rId12"/>
            <a:stretch>
              <a:fillRect/>
            </a:stretch>
          </a:blipFill>
        </p:spPr>
        <p:txBody>
          <a:bodyPr/>
          <a:lstStyle/>
          <a:p>
            <a:endParaRPr lang="en-US"/>
          </a:p>
        </p:txBody>
      </p:sp>
      <p:sp>
        <p:nvSpPr>
          <p:cNvPr id="17" name="TextBox 17"/>
          <p:cNvSpPr txBox="1"/>
          <p:nvPr/>
        </p:nvSpPr>
        <p:spPr>
          <a:xfrm>
            <a:off x="5519990" y="1735361"/>
            <a:ext cx="6102916" cy="438150"/>
          </a:xfrm>
          <a:prstGeom prst="rect">
            <a:avLst/>
          </a:prstGeom>
        </p:spPr>
        <p:txBody>
          <a:bodyPr lIns="0" tIns="0" rIns="0" bIns="0" rtlCol="0" anchor="t">
            <a:spAutoFit/>
          </a:bodyPr>
          <a:lstStyle/>
          <a:p>
            <a:pPr algn="l">
              <a:lnSpc>
                <a:spcPts val="1739"/>
              </a:lnSpc>
            </a:pPr>
            <a:r>
              <a:rPr lang="en-US" sz="1449" spc="-21">
                <a:solidFill>
                  <a:srgbClr val="FFFFFF"/>
                </a:solidFill>
                <a:latin typeface="DM Sans 1"/>
                <a:ea typeface="DM Sans 1"/>
                <a:cs typeface="DM Sans 1"/>
                <a:sym typeface="DM Sans 1"/>
              </a:rPr>
              <a:t>To catalyze climate &amp; sustainability action for health &amp; health systems through research, education, and practice &amp; policy change.</a:t>
            </a:r>
          </a:p>
        </p:txBody>
      </p:sp>
      <p:sp>
        <p:nvSpPr>
          <p:cNvPr id="18" name="TextBox 18"/>
          <p:cNvSpPr txBox="1"/>
          <p:nvPr/>
        </p:nvSpPr>
        <p:spPr>
          <a:xfrm>
            <a:off x="5288982" y="2684072"/>
            <a:ext cx="3397817" cy="355867"/>
          </a:xfrm>
          <a:prstGeom prst="rect">
            <a:avLst/>
          </a:prstGeom>
        </p:spPr>
        <p:txBody>
          <a:bodyPr wrap="square" lIns="0" tIns="0" rIns="0" bIns="0" rtlCol="0" anchor="t">
            <a:spAutoFit/>
          </a:bodyPr>
          <a:lstStyle/>
          <a:p>
            <a:pPr algn="ctr">
              <a:lnSpc>
                <a:spcPts val="2940"/>
              </a:lnSpc>
              <a:spcBef>
                <a:spcPct val="0"/>
              </a:spcBef>
            </a:pPr>
            <a:r>
              <a:rPr lang="en-US" sz="2100" b="1" spc="48" dirty="0">
                <a:solidFill>
                  <a:srgbClr val="000000"/>
                </a:solidFill>
                <a:latin typeface="DM Sans 1 Bold"/>
                <a:ea typeface="DM Sans 1 Bold"/>
                <a:cs typeface="DM Sans 1 Bold"/>
                <a:sym typeface="DM Sans 1 Bold"/>
              </a:rPr>
              <a:t>Our Strategic Priorities</a:t>
            </a:r>
          </a:p>
        </p:txBody>
      </p:sp>
      <p:sp>
        <p:nvSpPr>
          <p:cNvPr id="19" name="TextBox 19"/>
          <p:cNvSpPr txBox="1"/>
          <p:nvPr/>
        </p:nvSpPr>
        <p:spPr>
          <a:xfrm>
            <a:off x="5522280" y="3494413"/>
            <a:ext cx="1667493" cy="1790700"/>
          </a:xfrm>
          <a:prstGeom prst="rect">
            <a:avLst/>
          </a:prstGeom>
        </p:spPr>
        <p:txBody>
          <a:bodyPr lIns="0" tIns="0" rIns="0" bIns="0" rtlCol="0" anchor="t">
            <a:spAutoFit/>
          </a:bodyPr>
          <a:lstStyle/>
          <a:p>
            <a:pPr algn="l">
              <a:lnSpc>
                <a:spcPts val="2040"/>
              </a:lnSpc>
            </a:pPr>
            <a:r>
              <a:rPr lang="en-US" sz="1700" b="1" spc="-25">
                <a:solidFill>
                  <a:srgbClr val="FFFFFF"/>
                </a:solidFill>
                <a:latin typeface="DM Sans 1 Bold"/>
                <a:ea typeface="DM Sans 1 Bold"/>
                <a:cs typeface="DM Sans 1 Bold"/>
                <a:sym typeface="DM Sans 1 Bold"/>
              </a:rPr>
              <a:t>Research</a:t>
            </a:r>
          </a:p>
          <a:p>
            <a:pPr algn="l">
              <a:lnSpc>
                <a:spcPts val="1739"/>
              </a:lnSpc>
            </a:pPr>
            <a:endParaRPr lang="en-US" sz="1700" b="1" spc="-25">
              <a:solidFill>
                <a:srgbClr val="FFFFFF"/>
              </a:solidFill>
              <a:latin typeface="DM Sans 1 Bold"/>
              <a:ea typeface="DM Sans 1 Bold"/>
              <a:cs typeface="DM Sans 1 Bold"/>
              <a:sym typeface="DM Sans 1 Bold"/>
            </a:endParaRPr>
          </a:p>
          <a:p>
            <a:pPr algn="l">
              <a:lnSpc>
                <a:spcPts val="1739"/>
              </a:lnSpc>
            </a:pPr>
            <a:r>
              <a:rPr lang="en-US" sz="1449" spc="-21">
                <a:solidFill>
                  <a:srgbClr val="FFFFFF"/>
                </a:solidFill>
                <a:latin typeface="DM Sans 1"/>
                <a:ea typeface="DM Sans 1"/>
                <a:cs typeface="DM Sans 1"/>
                <a:sym typeface="DM Sans 1"/>
              </a:rPr>
              <a:t>Shape the future </a:t>
            </a:r>
          </a:p>
          <a:p>
            <a:pPr algn="l">
              <a:lnSpc>
                <a:spcPts val="1739"/>
              </a:lnSpc>
            </a:pPr>
            <a:r>
              <a:rPr lang="en-US" sz="1449" spc="-21">
                <a:solidFill>
                  <a:srgbClr val="FFFFFF"/>
                </a:solidFill>
                <a:latin typeface="DM Sans 1"/>
                <a:ea typeface="DM Sans 1"/>
                <a:cs typeface="DM Sans 1"/>
                <a:sym typeface="DM Sans 1"/>
              </a:rPr>
              <a:t>of climate, environment &amp; sustainability research in the health sciences.</a:t>
            </a:r>
          </a:p>
        </p:txBody>
      </p:sp>
      <p:sp>
        <p:nvSpPr>
          <p:cNvPr id="20" name="TextBox 20"/>
          <p:cNvSpPr txBox="1"/>
          <p:nvPr/>
        </p:nvSpPr>
        <p:spPr>
          <a:xfrm>
            <a:off x="7731218" y="3494413"/>
            <a:ext cx="1752379" cy="2009775"/>
          </a:xfrm>
          <a:prstGeom prst="rect">
            <a:avLst/>
          </a:prstGeom>
        </p:spPr>
        <p:txBody>
          <a:bodyPr lIns="0" tIns="0" rIns="0" bIns="0" rtlCol="0" anchor="t">
            <a:spAutoFit/>
          </a:bodyPr>
          <a:lstStyle/>
          <a:p>
            <a:pPr algn="l">
              <a:lnSpc>
                <a:spcPts val="2040"/>
              </a:lnSpc>
            </a:pPr>
            <a:r>
              <a:rPr lang="en-US" sz="1700" b="1" spc="-25">
                <a:solidFill>
                  <a:srgbClr val="FFFFFF"/>
                </a:solidFill>
                <a:latin typeface="DM Sans 1 Bold"/>
                <a:ea typeface="DM Sans 1 Bold"/>
                <a:cs typeface="DM Sans 1 Bold"/>
                <a:sym typeface="DM Sans 1 Bold"/>
              </a:rPr>
              <a:t>Education</a:t>
            </a:r>
          </a:p>
          <a:p>
            <a:pPr algn="l">
              <a:lnSpc>
                <a:spcPts val="1739"/>
              </a:lnSpc>
            </a:pPr>
            <a:endParaRPr lang="en-US" sz="1700" b="1" spc="-25">
              <a:solidFill>
                <a:srgbClr val="FFFFFF"/>
              </a:solidFill>
              <a:latin typeface="DM Sans 1 Bold"/>
              <a:ea typeface="DM Sans 1 Bold"/>
              <a:cs typeface="DM Sans 1 Bold"/>
              <a:sym typeface="DM Sans 1 Bold"/>
            </a:endParaRPr>
          </a:p>
          <a:p>
            <a:pPr algn="l">
              <a:lnSpc>
                <a:spcPts val="1743"/>
              </a:lnSpc>
            </a:pPr>
            <a:r>
              <a:rPr lang="en-US" sz="1452" spc="-21">
                <a:solidFill>
                  <a:srgbClr val="FFFFFF"/>
                </a:solidFill>
                <a:latin typeface="DM Sans 1"/>
                <a:ea typeface="DM Sans 1"/>
                <a:cs typeface="DM Sans 1"/>
                <a:sym typeface="DM Sans 1"/>
              </a:rPr>
              <a:t>Equip learners to understand and act on the health and health system challenges of climate &amp; environmental change.</a:t>
            </a:r>
          </a:p>
        </p:txBody>
      </p:sp>
      <p:sp>
        <p:nvSpPr>
          <p:cNvPr id="21" name="TextBox 21"/>
          <p:cNvSpPr txBox="1"/>
          <p:nvPr/>
        </p:nvSpPr>
        <p:spPr>
          <a:xfrm>
            <a:off x="9959870" y="3494413"/>
            <a:ext cx="1698995" cy="1828800"/>
          </a:xfrm>
          <a:prstGeom prst="rect">
            <a:avLst/>
          </a:prstGeom>
        </p:spPr>
        <p:txBody>
          <a:bodyPr lIns="0" tIns="0" rIns="0" bIns="0" rtlCol="0" anchor="t">
            <a:spAutoFit/>
          </a:bodyPr>
          <a:lstStyle/>
          <a:p>
            <a:pPr algn="l">
              <a:lnSpc>
                <a:spcPts val="2040"/>
              </a:lnSpc>
            </a:pPr>
            <a:r>
              <a:rPr lang="en-US" sz="1700" b="1" spc="-25">
                <a:solidFill>
                  <a:srgbClr val="FFFFFF"/>
                </a:solidFill>
                <a:latin typeface="DM Sans 1 Bold"/>
                <a:ea typeface="DM Sans 1 Bold"/>
                <a:cs typeface="DM Sans 1 Bold"/>
                <a:sym typeface="DM Sans 1 Bold"/>
              </a:rPr>
              <a:t>Policy &amp;</a:t>
            </a:r>
          </a:p>
          <a:p>
            <a:pPr algn="l">
              <a:lnSpc>
                <a:spcPts val="2040"/>
              </a:lnSpc>
            </a:pPr>
            <a:r>
              <a:rPr lang="en-US" sz="1700" b="1" spc="-25">
                <a:solidFill>
                  <a:srgbClr val="FFFFFF"/>
                </a:solidFill>
                <a:latin typeface="DM Sans 1 Bold"/>
                <a:ea typeface="DM Sans 1 Bold"/>
                <a:cs typeface="DM Sans 1 Bold"/>
                <a:sym typeface="DM Sans 1 Bold"/>
              </a:rPr>
              <a:t>Practice Change</a:t>
            </a:r>
          </a:p>
          <a:p>
            <a:pPr algn="l">
              <a:lnSpc>
                <a:spcPts val="1739"/>
              </a:lnSpc>
            </a:pPr>
            <a:endParaRPr lang="en-US" sz="1700" b="1" spc="-25">
              <a:solidFill>
                <a:srgbClr val="FFFFFF"/>
              </a:solidFill>
              <a:latin typeface="DM Sans 1 Bold"/>
              <a:ea typeface="DM Sans 1 Bold"/>
              <a:cs typeface="DM Sans 1 Bold"/>
              <a:sym typeface="DM Sans 1 Bold"/>
            </a:endParaRPr>
          </a:p>
          <a:p>
            <a:pPr algn="l">
              <a:lnSpc>
                <a:spcPts val="1743"/>
              </a:lnSpc>
            </a:pPr>
            <a:r>
              <a:rPr lang="en-US" sz="1452" spc="-21">
                <a:solidFill>
                  <a:srgbClr val="FFFFFF"/>
                </a:solidFill>
                <a:latin typeface="DM Sans 1"/>
                <a:ea typeface="DM Sans 1"/>
                <a:cs typeface="DM Sans 1"/>
                <a:sym typeface="DM Sans 1"/>
              </a:rPr>
              <a:t>Activate practice </a:t>
            </a:r>
          </a:p>
          <a:p>
            <a:pPr algn="l">
              <a:lnSpc>
                <a:spcPts val="1743"/>
              </a:lnSpc>
            </a:pPr>
            <a:r>
              <a:rPr lang="en-US" sz="1452" spc="-21">
                <a:solidFill>
                  <a:srgbClr val="FFFFFF"/>
                </a:solidFill>
                <a:latin typeface="DM Sans 1"/>
                <a:ea typeface="DM Sans 1"/>
                <a:cs typeface="DM Sans 1"/>
                <a:sym typeface="DM Sans 1"/>
              </a:rPr>
              <a:t>&amp; policy change to promote health &amp; health system sustainability.</a:t>
            </a:r>
          </a:p>
        </p:txBody>
      </p:sp>
      <p:sp>
        <p:nvSpPr>
          <p:cNvPr id="22" name="TextBox 22"/>
          <p:cNvSpPr txBox="1"/>
          <p:nvPr/>
        </p:nvSpPr>
        <p:spPr>
          <a:xfrm>
            <a:off x="5295009" y="954124"/>
            <a:ext cx="2027110" cy="355867"/>
          </a:xfrm>
          <a:prstGeom prst="rect">
            <a:avLst/>
          </a:prstGeom>
        </p:spPr>
        <p:txBody>
          <a:bodyPr wrap="square" lIns="0" tIns="0" rIns="0" bIns="0" rtlCol="0" anchor="t">
            <a:spAutoFit/>
          </a:bodyPr>
          <a:lstStyle/>
          <a:p>
            <a:pPr algn="ctr">
              <a:lnSpc>
                <a:spcPts val="2940"/>
              </a:lnSpc>
              <a:spcBef>
                <a:spcPct val="0"/>
              </a:spcBef>
            </a:pPr>
            <a:r>
              <a:rPr lang="en-US" sz="2100" b="1" spc="48" dirty="0">
                <a:solidFill>
                  <a:srgbClr val="000000"/>
                </a:solidFill>
                <a:latin typeface="DM Sans 1 Bold"/>
                <a:ea typeface="DM Sans 1 Bold"/>
                <a:cs typeface="DM Sans 1 Bold"/>
                <a:sym typeface="DM Sans 1 Bold"/>
              </a:rPr>
              <a:t>Our Purpose</a:t>
            </a:r>
          </a:p>
        </p:txBody>
      </p:sp>
      <p:sp>
        <p:nvSpPr>
          <p:cNvPr id="23" name="TextBox 23"/>
          <p:cNvSpPr txBox="1"/>
          <p:nvPr/>
        </p:nvSpPr>
        <p:spPr>
          <a:xfrm>
            <a:off x="504574" y="307467"/>
            <a:ext cx="3355777" cy="378333"/>
          </a:xfrm>
          <a:prstGeom prst="rect">
            <a:avLst/>
          </a:prstGeom>
        </p:spPr>
        <p:txBody>
          <a:bodyPr lIns="0" tIns="0" rIns="0" bIns="0" rtlCol="0" anchor="t">
            <a:spAutoFit/>
          </a:bodyPr>
          <a:lstStyle/>
          <a:p>
            <a:pPr algn="l">
              <a:lnSpc>
                <a:spcPts val="2856"/>
              </a:lnSpc>
              <a:spcBef>
                <a:spcPct val="0"/>
              </a:spcBef>
            </a:pPr>
            <a:r>
              <a:rPr lang="en-US" sz="2800" b="1" spc="-140">
                <a:solidFill>
                  <a:srgbClr val="FFFFFF"/>
                </a:solidFill>
                <a:latin typeface="Open Sauce Bold"/>
                <a:ea typeface="Open Sauce Bold"/>
                <a:cs typeface="Open Sauce Bold"/>
                <a:sym typeface="Open Sauce Bold"/>
              </a:rPr>
              <a:t>Collaborative Centre</a:t>
            </a:r>
          </a:p>
        </p:txBody>
      </p:sp>
      <p:sp>
        <p:nvSpPr>
          <p:cNvPr id="24" name="TextBox 24"/>
          <p:cNvSpPr txBox="1"/>
          <p:nvPr/>
        </p:nvSpPr>
        <p:spPr>
          <a:xfrm>
            <a:off x="504574" y="869196"/>
            <a:ext cx="4022848" cy="1062566"/>
          </a:xfrm>
          <a:prstGeom prst="rect">
            <a:avLst/>
          </a:prstGeom>
        </p:spPr>
        <p:txBody>
          <a:bodyPr lIns="0" tIns="0" rIns="0" bIns="0" rtlCol="0" anchor="t">
            <a:spAutoFit/>
          </a:bodyPr>
          <a:lstStyle/>
          <a:p>
            <a:pPr algn="l">
              <a:lnSpc>
                <a:spcPts val="2519"/>
              </a:lnSpc>
            </a:pPr>
            <a:r>
              <a:rPr lang="en-US" sz="2099" b="1" spc="-31">
                <a:solidFill>
                  <a:srgbClr val="FFFFFF"/>
                </a:solidFill>
                <a:latin typeface="DM Sans 1 Bold"/>
                <a:ea typeface="DM Sans 1 Bold"/>
                <a:cs typeface="DM Sans 1 Bold"/>
                <a:sym typeface="DM Sans 1 Bold"/>
              </a:rPr>
              <a:t>New academic unit @ UofT</a:t>
            </a:r>
          </a:p>
          <a:p>
            <a:pPr algn="l">
              <a:lnSpc>
                <a:spcPts val="599"/>
              </a:lnSpc>
            </a:pPr>
            <a:endParaRPr lang="en-US" sz="2099" b="1" spc="-31">
              <a:solidFill>
                <a:srgbClr val="FFFFFF"/>
              </a:solidFill>
              <a:latin typeface="DM Sans 1 Bold"/>
              <a:ea typeface="DM Sans 1 Bold"/>
              <a:cs typeface="DM Sans 1 Bold"/>
              <a:sym typeface="DM Sans 1 Bold"/>
            </a:endParaRPr>
          </a:p>
          <a:p>
            <a:pPr marL="313055" lvl="1" indent="-156527" algn="l">
              <a:lnSpc>
                <a:spcPts val="1739"/>
              </a:lnSpc>
              <a:buFont typeface="Arial"/>
              <a:buChar char="•"/>
            </a:pPr>
            <a:r>
              <a:rPr lang="en-US" sz="1449" b="1" spc="-21">
                <a:solidFill>
                  <a:srgbClr val="FFFFFF"/>
                </a:solidFill>
                <a:latin typeface="DM Sans 1 Bold"/>
                <a:ea typeface="DM Sans 1 Bold"/>
                <a:cs typeface="DM Sans 1 Bold"/>
                <a:sym typeface="DM Sans 1 Bold"/>
              </a:rPr>
              <a:t>Connecting hub &amp; catalyst                 </a:t>
            </a:r>
          </a:p>
          <a:p>
            <a:pPr marL="313055" lvl="1" indent="-156527" algn="l">
              <a:lnSpc>
                <a:spcPts val="1739"/>
              </a:lnSpc>
              <a:buFont typeface="Arial"/>
              <a:buChar char="•"/>
            </a:pPr>
            <a:r>
              <a:rPr lang="en-US" sz="1449" b="1" spc="-21">
                <a:solidFill>
                  <a:srgbClr val="FFFFFF"/>
                </a:solidFill>
                <a:latin typeface="DM Sans 1 Bold"/>
                <a:ea typeface="DM Sans 1 Bold"/>
                <a:cs typeface="DM Sans 1 Bold"/>
                <a:sym typeface="DM Sans 1 Bold"/>
              </a:rPr>
              <a:t>Newly launched Strategic Plan: 2023-2028</a:t>
            </a:r>
          </a:p>
          <a:p>
            <a:pPr marL="323850" lvl="1" indent="-161925" algn="l">
              <a:lnSpc>
                <a:spcPts val="1799"/>
              </a:lnSpc>
              <a:buFont typeface="Arial"/>
              <a:buChar char="•"/>
            </a:pPr>
            <a:r>
              <a:rPr lang="en-US" sz="1499" b="1" spc="-22">
                <a:solidFill>
                  <a:srgbClr val="FFFFFF"/>
                </a:solidFill>
                <a:latin typeface="DM Sans 1 Bold"/>
                <a:ea typeface="DM Sans 1 Bold"/>
                <a:cs typeface="DM Sans 1 Bold"/>
                <a:sym typeface="DM Sans 1 Bold"/>
              </a:rPr>
              <a:t>Partnership of 4 health science faculties</a:t>
            </a:r>
          </a:p>
        </p:txBody>
      </p:sp>
      <p:sp>
        <p:nvSpPr>
          <p:cNvPr id="25" name="TextBox 25"/>
          <p:cNvSpPr txBox="1"/>
          <p:nvPr/>
        </p:nvSpPr>
        <p:spPr>
          <a:xfrm>
            <a:off x="9900864" y="6447158"/>
            <a:ext cx="1955106" cy="185547"/>
          </a:xfrm>
          <a:prstGeom prst="rect">
            <a:avLst/>
          </a:prstGeom>
        </p:spPr>
        <p:txBody>
          <a:bodyPr lIns="0" tIns="0" rIns="0" bIns="0" rtlCol="0" anchor="t">
            <a:spAutoFit/>
          </a:bodyPr>
          <a:lstStyle/>
          <a:p>
            <a:pPr algn="ctr">
              <a:lnSpc>
                <a:spcPts val="1478"/>
              </a:lnSpc>
              <a:spcBef>
                <a:spcPct val="0"/>
              </a:spcBef>
            </a:pPr>
            <a:r>
              <a:rPr lang="en-US" sz="1449" spc="-72">
                <a:solidFill>
                  <a:srgbClr val="000000"/>
                </a:solidFill>
                <a:latin typeface="DM Sans 2"/>
                <a:ea typeface="DM Sans 2"/>
                <a:cs typeface="DM Sans 2"/>
                <a:sym typeface="DM Sans 2"/>
              </a:rPr>
              <a:t>climatehealth.utoronto.ca</a:t>
            </a:r>
          </a:p>
        </p:txBody>
      </p:sp>
      <p:sp>
        <p:nvSpPr>
          <p:cNvPr id="26" name="TextBox 26"/>
          <p:cNvSpPr txBox="1"/>
          <p:nvPr/>
        </p:nvSpPr>
        <p:spPr>
          <a:xfrm>
            <a:off x="450574" y="3268857"/>
            <a:ext cx="4130848" cy="2016256"/>
          </a:xfrm>
          <a:prstGeom prst="rect">
            <a:avLst/>
          </a:prstGeom>
        </p:spPr>
        <p:txBody>
          <a:bodyPr lIns="0" tIns="0" rIns="0" bIns="0" rtlCol="0" anchor="t">
            <a:spAutoFit/>
          </a:bodyPr>
          <a:lstStyle/>
          <a:p>
            <a:pPr algn="l">
              <a:lnSpc>
                <a:spcPts val="2940"/>
              </a:lnSpc>
            </a:pPr>
            <a:r>
              <a:rPr lang="en-US" sz="2100" b="1" spc="-31">
                <a:solidFill>
                  <a:srgbClr val="FFFFFF"/>
                </a:solidFill>
                <a:latin typeface="DM Sans 1 Bold"/>
                <a:ea typeface="DM Sans 1 Bold"/>
                <a:cs typeface="DM Sans 1 Bold"/>
                <a:sym typeface="DM Sans 1 Bold"/>
              </a:rPr>
              <a:t>Sign up for our newsletter to receive updates on</a:t>
            </a:r>
          </a:p>
          <a:p>
            <a:pPr algn="ctr">
              <a:lnSpc>
                <a:spcPts val="840"/>
              </a:lnSpc>
            </a:pPr>
            <a:endParaRPr lang="en-US" sz="2100" b="1" spc="-31">
              <a:solidFill>
                <a:srgbClr val="FFFFFF"/>
              </a:solidFill>
              <a:latin typeface="DM Sans 1 Bold"/>
              <a:ea typeface="DM Sans 1 Bold"/>
              <a:cs typeface="DM Sans 1 Bold"/>
              <a:sym typeface="DM Sans 1 Bold"/>
            </a:endParaRPr>
          </a:p>
          <a:p>
            <a:pPr marL="313056" lvl="1" indent="-156528" algn="l">
              <a:lnSpc>
                <a:spcPts val="2030"/>
              </a:lnSpc>
              <a:buFont typeface="Arial"/>
              <a:buChar char="•"/>
            </a:pPr>
            <a:r>
              <a:rPr lang="en-US" sz="1450" b="1">
                <a:solidFill>
                  <a:srgbClr val="FFFFFF"/>
                </a:solidFill>
                <a:latin typeface="DM Sans 1 Bold"/>
                <a:ea typeface="DM Sans 1 Bold"/>
                <a:cs typeface="DM Sans 1 Bold"/>
                <a:sym typeface="DM Sans 1 Bold"/>
              </a:rPr>
              <a:t>Climate &amp; Health Seminar Series</a:t>
            </a:r>
          </a:p>
          <a:p>
            <a:pPr marL="313056" lvl="1" indent="-156528" algn="l">
              <a:lnSpc>
                <a:spcPts val="2030"/>
              </a:lnSpc>
              <a:buFont typeface="Arial"/>
              <a:buChar char="•"/>
            </a:pPr>
            <a:r>
              <a:rPr lang="en-US" sz="1450" b="1">
                <a:solidFill>
                  <a:srgbClr val="FFFFFF"/>
                </a:solidFill>
                <a:latin typeface="DM Sans 1 Bold"/>
                <a:ea typeface="DM Sans 1 Bold"/>
                <a:cs typeface="DM Sans 1 Bold"/>
                <a:sym typeface="DM Sans 1 Bold"/>
              </a:rPr>
              <a:t>Community &amp; research news</a:t>
            </a:r>
          </a:p>
          <a:p>
            <a:pPr marL="313056" lvl="1" indent="-156528" algn="l">
              <a:lnSpc>
                <a:spcPts val="2030"/>
              </a:lnSpc>
              <a:buFont typeface="Arial"/>
              <a:buChar char="•"/>
            </a:pPr>
            <a:r>
              <a:rPr lang="en-US" sz="1450" b="1">
                <a:solidFill>
                  <a:srgbClr val="FFFFFF"/>
                </a:solidFill>
                <a:latin typeface="DM Sans 1 Bold"/>
                <a:ea typeface="DM Sans 1 Bold"/>
                <a:cs typeface="DM Sans 1 Bold"/>
                <a:sym typeface="DM Sans 1 Bold"/>
              </a:rPr>
              <a:t>Other updates &amp; opportunities</a:t>
            </a:r>
          </a:p>
          <a:p>
            <a:pPr algn="ctr">
              <a:lnSpc>
                <a:spcPts val="3360"/>
              </a:lnSpc>
            </a:pPr>
            <a:endParaRPr lang="en-US" sz="1450" b="1">
              <a:solidFill>
                <a:srgbClr val="FFFFFF"/>
              </a:solidFill>
              <a:latin typeface="DM Sans 1 Bold"/>
              <a:ea typeface="DM Sans 1 Bold"/>
              <a:cs typeface="DM Sans 1 Bold"/>
              <a:sym typeface="DM Sans 1 Bold"/>
            </a:endParaRPr>
          </a:p>
        </p:txBody>
      </p:sp>
      <p:sp>
        <p:nvSpPr>
          <p:cNvPr id="27" name="Freeform 27"/>
          <p:cNvSpPr/>
          <p:nvPr/>
        </p:nvSpPr>
        <p:spPr>
          <a:xfrm>
            <a:off x="1589456" y="5056159"/>
            <a:ext cx="1563234" cy="1576546"/>
          </a:xfrm>
          <a:custGeom>
            <a:avLst/>
            <a:gdLst/>
            <a:ahLst/>
            <a:cxnLst/>
            <a:rect l="l" t="t" r="r" b="b"/>
            <a:pathLst>
              <a:path w="1563234" h="1576546">
                <a:moveTo>
                  <a:pt x="0" y="0"/>
                </a:moveTo>
                <a:lnTo>
                  <a:pt x="1563234" y="0"/>
                </a:lnTo>
                <a:lnTo>
                  <a:pt x="1563234" y="1576546"/>
                </a:lnTo>
                <a:lnTo>
                  <a:pt x="0" y="1576546"/>
                </a:lnTo>
                <a:lnTo>
                  <a:pt x="0" y="0"/>
                </a:lnTo>
                <a:close/>
              </a:path>
            </a:pathLst>
          </a:custGeom>
          <a:blipFill>
            <a:blip r:embed="rId13"/>
            <a:stretch>
              <a:fillRect l="-5439" t="-4924" r="-5439" b="-5019"/>
            </a:stretch>
          </a:blipFill>
        </p:spPr>
        <p:txBody>
          <a:bodyPr/>
          <a:lstStyle/>
          <a:p>
            <a:endParaRPr lang="en-US"/>
          </a:p>
        </p:txBody>
      </p:sp>
    </p:spTree>
    <p:extLst>
      <p:ext uri="{BB962C8B-B14F-4D97-AF65-F5344CB8AC3E}">
        <p14:creationId xmlns:p14="http://schemas.microsoft.com/office/powerpoint/2010/main" val="181839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3D38-D266-CB6A-F470-E802E4B9D34A}"/>
              </a:ext>
            </a:extLst>
          </p:cNvPr>
          <p:cNvSpPr>
            <a:spLocks noGrp="1"/>
          </p:cNvSpPr>
          <p:nvPr>
            <p:ph type="title"/>
          </p:nvPr>
        </p:nvSpPr>
        <p:spPr/>
        <p:txBody>
          <a:bodyPr/>
          <a:lstStyle/>
          <a:p>
            <a:r>
              <a:rPr lang="en-GB" dirty="0"/>
              <a:t>Summary and next steps</a:t>
            </a:r>
          </a:p>
        </p:txBody>
      </p:sp>
      <p:sp>
        <p:nvSpPr>
          <p:cNvPr id="3" name="Content Placeholder 2">
            <a:extLst>
              <a:ext uri="{FF2B5EF4-FFF2-40B4-BE49-F238E27FC236}">
                <a16:creationId xmlns:a16="http://schemas.microsoft.com/office/drawing/2014/main" id="{7BE21AEA-9621-BD53-6ADD-F03DCAB6B993}"/>
              </a:ext>
            </a:extLst>
          </p:cNvPr>
          <p:cNvSpPr>
            <a:spLocks noGrp="1"/>
          </p:cNvSpPr>
          <p:nvPr>
            <p:ph idx="1"/>
          </p:nvPr>
        </p:nvSpPr>
        <p:spPr/>
        <p:txBody>
          <a:bodyPr>
            <a:normAutofit fontScale="85000" lnSpcReduction="10000"/>
          </a:bodyPr>
          <a:lstStyle/>
          <a:p>
            <a:r>
              <a:rPr lang="en-GB" b="1" i="1" dirty="0"/>
              <a:t>The Healthcare Exceptionalist Objection is real and increasingly emerges in the healthcare sustainability debate</a:t>
            </a:r>
          </a:p>
          <a:p>
            <a:r>
              <a:rPr lang="en-GB" b="1" i="1" dirty="0"/>
              <a:t>Soft Healthcare Exceptionalism appears to be the best way to take seriously concerns about the impact of sustainability burdens on the provision of healthcare while accommodating sustainable interventions</a:t>
            </a:r>
          </a:p>
          <a:p>
            <a:r>
              <a:rPr lang="en-GB" b="1" dirty="0">
                <a:solidFill>
                  <a:srgbClr val="FF0000"/>
                </a:solidFill>
              </a:rPr>
              <a:t>There are nevertheless some other lingering objections/questions that need to be addressed (not exhaustive):</a:t>
            </a:r>
          </a:p>
          <a:p>
            <a:r>
              <a:rPr lang="en-GB" dirty="0"/>
              <a:t>This is a very westernised view of healthcare, how does this fit with indigenous perspectives on health and the environment?</a:t>
            </a:r>
          </a:p>
          <a:p>
            <a:r>
              <a:rPr lang="en-GB" dirty="0"/>
              <a:t>What is the goal of health?</a:t>
            </a:r>
          </a:p>
          <a:p>
            <a:r>
              <a:rPr lang="en-GB" dirty="0"/>
              <a:t>There is the larger question of justice and whether any of these concerns are actually realistic priorities for countries or communities where there are not even resources for healthcare, let alone resources for sustainability interventions</a:t>
            </a:r>
          </a:p>
          <a:p>
            <a:r>
              <a:rPr lang="en-GB" dirty="0"/>
              <a:t>What could a public health approach to medical sustainability offer this debate?</a:t>
            </a:r>
          </a:p>
        </p:txBody>
      </p:sp>
    </p:spTree>
    <p:extLst>
      <p:ext uri="{BB962C8B-B14F-4D97-AF65-F5344CB8AC3E}">
        <p14:creationId xmlns:p14="http://schemas.microsoft.com/office/powerpoint/2010/main" val="2080381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3BA698-F9C1-75C3-008A-26B425390BBD}"/>
              </a:ext>
            </a:extLst>
          </p:cNvPr>
          <p:cNvSpPr>
            <a:spLocks noGrp="1"/>
          </p:cNvSpPr>
          <p:nvPr>
            <p:ph type="title"/>
          </p:nvPr>
        </p:nvSpPr>
        <p:spPr>
          <a:xfrm>
            <a:off x="612648" y="1114923"/>
            <a:ext cx="4621553" cy="1360728"/>
          </a:xfrm>
        </p:spPr>
        <p:txBody>
          <a:bodyPr anchor="b">
            <a:normAutofit/>
          </a:bodyPr>
          <a:lstStyle/>
          <a:p>
            <a:r>
              <a:rPr lang="en-GB" dirty="0"/>
              <a:t>Thank you!</a:t>
            </a:r>
          </a:p>
        </p:txBody>
      </p:sp>
      <p:sp>
        <p:nvSpPr>
          <p:cNvPr id="3" name="Content Placeholder 2">
            <a:extLst>
              <a:ext uri="{FF2B5EF4-FFF2-40B4-BE49-F238E27FC236}">
                <a16:creationId xmlns:a16="http://schemas.microsoft.com/office/drawing/2014/main" id="{4144AB6B-5B3D-E263-1DC3-74EC2B33EBD3}"/>
              </a:ext>
            </a:extLst>
          </p:cNvPr>
          <p:cNvSpPr>
            <a:spLocks noGrp="1"/>
          </p:cNvSpPr>
          <p:nvPr>
            <p:ph idx="1"/>
          </p:nvPr>
        </p:nvSpPr>
        <p:spPr>
          <a:xfrm>
            <a:off x="612648" y="2584058"/>
            <a:ext cx="4621553" cy="3159018"/>
          </a:xfrm>
        </p:spPr>
        <p:txBody>
          <a:bodyPr>
            <a:normAutofit/>
          </a:bodyPr>
          <a:lstStyle/>
          <a:p>
            <a:pPr marL="0" indent="0">
              <a:buNone/>
            </a:pPr>
            <a:endParaRPr lang="en-GB" sz="1800" dirty="0"/>
          </a:p>
          <a:p>
            <a:pPr marL="0" indent="0">
              <a:buNone/>
            </a:pPr>
            <a:endParaRPr lang="en-GB" sz="1800" dirty="0"/>
          </a:p>
          <a:p>
            <a:pPr marL="0" indent="0">
              <a:buNone/>
            </a:pPr>
            <a:r>
              <a:rPr lang="en-GB" sz="2400" dirty="0"/>
              <a:t>Dr John Appleby</a:t>
            </a:r>
          </a:p>
          <a:p>
            <a:pPr marL="0" indent="0">
              <a:buNone/>
            </a:pPr>
            <a:r>
              <a:rPr lang="en-GB" sz="2400" dirty="0"/>
              <a:t>Email: j.appleby@lancaster.ac.uk</a:t>
            </a:r>
          </a:p>
        </p:txBody>
      </p:sp>
      <p:pic>
        <p:nvPicPr>
          <p:cNvPr id="7" name="Graphic 6" descr="Envelope">
            <a:extLst>
              <a:ext uri="{FF2B5EF4-FFF2-40B4-BE49-F238E27FC236}">
                <a16:creationId xmlns:a16="http://schemas.microsoft.com/office/drawing/2014/main" id="{4FCA93E4-CFD3-3F9D-4EB8-E8D2B84830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6074" y="1114923"/>
            <a:ext cx="4628153" cy="4628153"/>
          </a:xfrm>
          <a:prstGeom prst="rect">
            <a:avLst/>
          </a:prstGeom>
        </p:spPr>
      </p:pic>
    </p:spTree>
    <p:extLst>
      <p:ext uri="{BB962C8B-B14F-4D97-AF65-F5344CB8AC3E}">
        <p14:creationId xmlns:p14="http://schemas.microsoft.com/office/powerpoint/2010/main" val="103373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0" y="338"/>
            <a:ext cx="6096000" cy="6857325"/>
          </a:xfrm>
          <a:custGeom>
            <a:avLst/>
            <a:gdLst/>
            <a:ahLst/>
            <a:cxnLst/>
            <a:rect l="l" t="t" r="r" b="b"/>
            <a:pathLst>
              <a:path w="9144000" h="10285988">
                <a:moveTo>
                  <a:pt x="0" y="0"/>
                </a:moveTo>
                <a:lnTo>
                  <a:pt x="9144000" y="0"/>
                </a:lnTo>
                <a:lnTo>
                  <a:pt x="9144000" y="10285988"/>
                </a:lnTo>
                <a:lnTo>
                  <a:pt x="0" y="10285988"/>
                </a:lnTo>
                <a:lnTo>
                  <a:pt x="0" y="0"/>
                </a:lnTo>
                <a:close/>
              </a:path>
            </a:pathLst>
          </a:custGeom>
          <a:blipFill>
            <a:blip r:embed="rId2"/>
            <a:stretch>
              <a:fillRect t="-78189" r="-130196" b="-26449"/>
            </a:stretch>
          </a:blipFill>
        </p:spPr>
        <p:txBody>
          <a:bodyPr/>
          <a:lstStyle/>
          <a:p>
            <a:endParaRPr lang="en-US"/>
          </a:p>
        </p:txBody>
      </p:sp>
      <p:sp>
        <p:nvSpPr>
          <p:cNvPr id="3" name="Freeform 3"/>
          <p:cNvSpPr/>
          <p:nvPr/>
        </p:nvSpPr>
        <p:spPr>
          <a:xfrm>
            <a:off x="10669354" y="2908507"/>
            <a:ext cx="1144022" cy="1153763"/>
          </a:xfrm>
          <a:custGeom>
            <a:avLst/>
            <a:gdLst/>
            <a:ahLst/>
            <a:cxnLst/>
            <a:rect l="l" t="t" r="r" b="b"/>
            <a:pathLst>
              <a:path w="1716033" h="1730645">
                <a:moveTo>
                  <a:pt x="0" y="0"/>
                </a:moveTo>
                <a:lnTo>
                  <a:pt x="1716033" y="0"/>
                </a:lnTo>
                <a:lnTo>
                  <a:pt x="1716033" y="1730646"/>
                </a:lnTo>
                <a:lnTo>
                  <a:pt x="0" y="1730646"/>
                </a:lnTo>
                <a:lnTo>
                  <a:pt x="0" y="0"/>
                </a:lnTo>
                <a:close/>
              </a:path>
            </a:pathLst>
          </a:custGeom>
          <a:blipFill>
            <a:blip r:embed="rId3"/>
            <a:stretch>
              <a:fillRect l="-5439" t="-4924" r="-5439" b="-5019"/>
            </a:stretch>
          </a:blipFill>
        </p:spPr>
        <p:txBody>
          <a:bodyPr/>
          <a:lstStyle/>
          <a:p>
            <a:endParaRPr lang="en-US"/>
          </a:p>
        </p:txBody>
      </p:sp>
      <p:sp>
        <p:nvSpPr>
          <p:cNvPr id="4" name="Freeform 4"/>
          <p:cNvSpPr/>
          <p:nvPr/>
        </p:nvSpPr>
        <p:spPr>
          <a:xfrm>
            <a:off x="10669354" y="1053590"/>
            <a:ext cx="1144022" cy="1159693"/>
          </a:xfrm>
          <a:custGeom>
            <a:avLst/>
            <a:gdLst/>
            <a:ahLst/>
            <a:cxnLst/>
            <a:rect l="l" t="t" r="r" b="b"/>
            <a:pathLst>
              <a:path w="1716033" h="1739540">
                <a:moveTo>
                  <a:pt x="0" y="0"/>
                </a:moveTo>
                <a:lnTo>
                  <a:pt x="1716033" y="0"/>
                </a:lnTo>
                <a:lnTo>
                  <a:pt x="1716033" y="1739541"/>
                </a:lnTo>
                <a:lnTo>
                  <a:pt x="0" y="1739541"/>
                </a:lnTo>
                <a:lnTo>
                  <a:pt x="0" y="0"/>
                </a:lnTo>
                <a:close/>
              </a:path>
            </a:pathLst>
          </a:custGeom>
          <a:blipFill>
            <a:blip r:embed="rId4"/>
            <a:stretch>
              <a:fillRect l="-48582" t="-69457" r="-49081" b="-25535"/>
            </a:stretch>
          </a:blipFill>
        </p:spPr>
        <p:txBody>
          <a:bodyPr/>
          <a:lstStyle/>
          <a:p>
            <a:endParaRPr lang="en-US"/>
          </a:p>
        </p:txBody>
      </p:sp>
      <p:pic>
        <p:nvPicPr>
          <p:cNvPr id="5" name="Picture 5"/>
          <p:cNvPicPr>
            <a:picLocks noChangeAspect="1"/>
          </p:cNvPicPr>
          <p:nvPr/>
        </p:nvPicPr>
        <p:blipFill>
          <a:blip r:embed="rId5"/>
          <a:stretch>
            <a:fillRect/>
          </a:stretch>
        </p:blipFill>
        <p:spPr>
          <a:xfrm>
            <a:off x="10553384" y="937621"/>
            <a:ext cx="1391632" cy="1391632"/>
          </a:xfrm>
          <a:prstGeom prst="rect">
            <a:avLst/>
          </a:prstGeom>
        </p:spPr>
      </p:pic>
      <p:sp>
        <p:nvSpPr>
          <p:cNvPr id="6" name="Freeform 6"/>
          <p:cNvSpPr/>
          <p:nvPr/>
        </p:nvSpPr>
        <p:spPr>
          <a:xfrm>
            <a:off x="464484" y="1317467"/>
            <a:ext cx="5045657" cy="3748202"/>
          </a:xfrm>
          <a:custGeom>
            <a:avLst/>
            <a:gdLst/>
            <a:ahLst/>
            <a:cxnLst/>
            <a:rect l="l" t="t" r="r" b="b"/>
            <a:pathLst>
              <a:path w="7568485" h="5622303">
                <a:moveTo>
                  <a:pt x="0" y="0"/>
                </a:moveTo>
                <a:lnTo>
                  <a:pt x="7568484" y="0"/>
                </a:lnTo>
                <a:lnTo>
                  <a:pt x="7568484" y="5622303"/>
                </a:lnTo>
                <a:lnTo>
                  <a:pt x="0" y="5622303"/>
                </a:lnTo>
                <a:lnTo>
                  <a:pt x="0" y="0"/>
                </a:lnTo>
                <a:close/>
              </a:path>
            </a:pathLst>
          </a:custGeom>
          <a:blipFill>
            <a:blip r:embed="rId6"/>
            <a:stretch>
              <a:fillRect/>
            </a:stretch>
          </a:blipFill>
          <a:ln w="9525" cap="sq">
            <a:solidFill>
              <a:srgbClr val="000000"/>
            </a:solidFill>
            <a:prstDash val="solid"/>
            <a:miter/>
          </a:ln>
        </p:spPr>
        <p:txBody>
          <a:bodyPr/>
          <a:lstStyle/>
          <a:p>
            <a:endParaRPr lang="en-US"/>
          </a:p>
        </p:txBody>
      </p:sp>
      <p:sp>
        <p:nvSpPr>
          <p:cNvPr id="7" name="TextBox 7"/>
          <p:cNvSpPr txBox="1"/>
          <p:nvPr/>
        </p:nvSpPr>
        <p:spPr>
          <a:xfrm>
            <a:off x="6694559" y="923302"/>
            <a:ext cx="3678343" cy="49244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79"/>
              </a:lnSpc>
            </a:pPr>
            <a:endParaRPr sz="800"/>
          </a:p>
          <a:p>
            <a:pPr algn="l">
              <a:lnSpc>
                <a:spcPts val="2519"/>
              </a:lnSpc>
            </a:pPr>
            <a:r>
              <a:rPr lang="en-US" sz="2099" b="1" spc="-31">
                <a:solidFill>
                  <a:srgbClr val="FFFFFF"/>
                </a:solidFill>
                <a:latin typeface="DM Sans Bold"/>
                <a:ea typeface="DM Sans Bold"/>
                <a:cs typeface="DM Sans Bold"/>
                <a:sym typeface="DM Sans Bold"/>
              </a:rPr>
              <a:t>Please provide feedback </a:t>
            </a:r>
          </a:p>
          <a:p>
            <a:pPr algn="l">
              <a:lnSpc>
                <a:spcPts val="2519"/>
              </a:lnSpc>
            </a:pPr>
            <a:r>
              <a:rPr lang="en-US" sz="2099" b="1" spc="-31">
                <a:solidFill>
                  <a:srgbClr val="FFFFFF"/>
                </a:solidFill>
                <a:latin typeface="DM Sans Bold"/>
                <a:ea typeface="DM Sans Bold"/>
                <a:cs typeface="DM Sans Bold"/>
                <a:sym typeface="DM Sans Bold"/>
              </a:rPr>
              <a:t>on today’s seminar</a:t>
            </a:r>
          </a:p>
          <a:p>
            <a:pPr algn="l">
              <a:lnSpc>
                <a:spcPts val="2519"/>
              </a:lnSpc>
            </a:pPr>
            <a:endParaRPr lang="en-US" sz="2099" b="1" spc="-31">
              <a:solidFill>
                <a:srgbClr val="FFFFFF"/>
              </a:solidFill>
              <a:latin typeface="DM Sans Bold"/>
              <a:ea typeface="DM Sans Bold"/>
              <a:cs typeface="DM Sans Bold"/>
              <a:sym typeface="DM Sans Bold"/>
            </a:endParaRPr>
          </a:p>
          <a:p>
            <a:pPr algn="l">
              <a:lnSpc>
                <a:spcPts val="2999"/>
              </a:lnSpc>
            </a:pPr>
            <a:endParaRPr lang="en-US" sz="2099" b="1" spc="-31">
              <a:solidFill>
                <a:srgbClr val="FFFFFF"/>
              </a:solidFill>
              <a:latin typeface="DM Sans Bold"/>
              <a:ea typeface="DM Sans Bold"/>
              <a:cs typeface="DM Sans Bold"/>
              <a:sym typeface="DM Sans Bold"/>
            </a:endParaRPr>
          </a:p>
          <a:p>
            <a:pPr algn="l">
              <a:lnSpc>
                <a:spcPts val="2519"/>
              </a:lnSpc>
            </a:pPr>
            <a:endParaRPr lang="en-US" sz="2099" b="1" spc="-31">
              <a:solidFill>
                <a:srgbClr val="FFFFFF"/>
              </a:solidFill>
              <a:latin typeface="DM Sans Bold"/>
              <a:ea typeface="DM Sans Bold"/>
              <a:cs typeface="DM Sans Bold"/>
              <a:sym typeface="DM Sans Bold"/>
            </a:endParaRPr>
          </a:p>
          <a:p>
            <a:pPr algn="l">
              <a:lnSpc>
                <a:spcPts val="2519"/>
              </a:lnSpc>
            </a:pPr>
            <a:r>
              <a:rPr lang="en-US" sz="2099" b="1" spc="-31">
                <a:solidFill>
                  <a:srgbClr val="FFFFFF"/>
                </a:solidFill>
                <a:latin typeface="DM Sans Bold"/>
                <a:ea typeface="DM Sans Bold"/>
                <a:cs typeface="DM Sans Bold"/>
                <a:sym typeface="DM Sans Bold"/>
              </a:rPr>
              <a:t>Sign up for our newsletter </a:t>
            </a:r>
          </a:p>
          <a:p>
            <a:pPr algn="l">
              <a:lnSpc>
                <a:spcPts val="2519"/>
              </a:lnSpc>
            </a:pPr>
            <a:r>
              <a:rPr lang="en-US" sz="2099" b="1" spc="-31">
                <a:solidFill>
                  <a:srgbClr val="FFFFFF"/>
                </a:solidFill>
                <a:latin typeface="DM Sans Bold"/>
                <a:ea typeface="DM Sans Bold"/>
                <a:cs typeface="DM Sans Bold"/>
                <a:sym typeface="DM Sans Bold"/>
              </a:rPr>
              <a:t>to receive updates on</a:t>
            </a:r>
          </a:p>
          <a:p>
            <a:pPr algn="l">
              <a:lnSpc>
                <a:spcPts val="599"/>
              </a:lnSpc>
            </a:pPr>
            <a:endParaRPr lang="en-US" sz="2099" b="1" spc="-31">
              <a:solidFill>
                <a:srgbClr val="FFFFFF"/>
              </a:solidFill>
              <a:latin typeface="DM Sans Bold"/>
              <a:ea typeface="DM Sans Bold"/>
              <a:cs typeface="DM Sans Bold"/>
              <a:sym typeface="DM Sans Bold"/>
            </a:endParaRPr>
          </a:p>
          <a:p>
            <a:pPr marL="367012" lvl="1" indent="-183507" algn="l">
              <a:lnSpc>
                <a:spcPts val="2039"/>
              </a:lnSpc>
              <a:buFont typeface="Arial"/>
              <a:buChar char="•"/>
            </a:pPr>
            <a:r>
              <a:rPr lang="en-US" sz="1699" b="1" spc="-25">
                <a:solidFill>
                  <a:srgbClr val="FFFFFF"/>
                </a:solidFill>
                <a:latin typeface="DM Sans Bold"/>
                <a:ea typeface="DM Sans Bold"/>
                <a:cs typeface="DM Sans Bold"/>
                <a:sym typeface="DM Sans Bold"/>
              </a:rPr>
              <a:t>Climate &amp; Health Seminar Series</a:t>
            </a:r>
          </a:p>
          <a:p>
            <a:pPr marL="367012" lvl="1" indent="-183507" algn="l">
              <a:lnSpc>
                <a:spcPts val="2039"/>
              </a:lnSpc>
              <a:buFont typeface="Arial"/>
              <a:buChar char="•"/>
            </a:pPr>
            <a:r>
              <a:rPr lang="en-US" sz="1699" b="1" spc="-25">
                <a:solidFill>
                  <a:srgbClr val="FFFFFF"/>
                </a:solidFill>
                <a:latin typeface="DM Sans Bold"/>
                <a:ea typeface="DM Sans Bold"/>
                <a:cs typeface="DM Sans Bold"/>
                <a:sym typeface="DM Sans Bold"/>
              </a:rPr>
              <a:t>Community &amp; research news</a:t>
            </a:r>
          </a:p>
          <a:p>
            <a:pPr marL="367012" lvl="1" indent="-183507" algn="l">
              <a:lnSpc>
                <a:spcPts val="2039"/>
              </a:lnSpc>
              <a:buFont typeface="Arial"/>
              <a:buChar char="•"/>
            </a:pPr>
            <a:r>
              <a:rPr lang="en-US" sz="1699" b="1" spc="-25">
                <a:solidFill>
                  <a:srgbClr val="FFFFFF"/>
                </a:solidFill>
                <a:latin typeface="DM Sans Bold"/>
                <a:ea typeface="DM Sans Bold"/>
                <a:cs typeface="DM Sans Bold"/>
                <a:sym typeface="DM Sans Bold"/>
              </a:rPr>
              <a:t>Other updates &amp; opportunities</a:t>
            </a:r>
          </a:p>
          <a:p>
            <a:pPr algn="l">
              <a:lnSpc>
                <a:spcPts val="2519"/>
              </a:lnSpc>
            </a:pPr>
            <a:endParaRPr lang="en-US" sz="1699" b="1" spc="-25">
              <a:solidFill>
                <a:srgbClr val="FFFFFF"/>
              </a:solidFill>
              <a:latin typeface="DM Sans Bold"/>
              <a:ea typeface="DM Sans Bold"/>
              <a:cs typeface="DM Sans Bold"/>
              <a:sym typeface="DM Sans Bold"/>
            </a:endParaRPr>
          </a:p>
          <a:p>
            <a:pPr algn="l">
              <a:lnSpc>
                <a:spcPts val="2519"/>
              </a:lnSpc>
            </a:pPr>
            <a:endParaRPr lang="en-US" sz="1699" b="1" spc="-25">
              <a:solidFill>
                <a:srgbClr val="FFFFFF"/>
              </a:solidFill>
              <a:latin typeface="DM Sans Bold"/>
              <a:ea typeface="DM Sans Bold"/>
              <a:cs typeface="DM Sans Bold"/>
              <a:sym typeface="DM Sans Bold"/>
            </a:endParaRPr>
          </a:p>
          <a:p>
            <a:pPr algn="l">
              <a:lnSpc>
                <a:spcPts val="2519"/>
              </a:lnSpc>
            </a:pPr>
            <a:r>
              <a:rPr lang="en-US" sz="2099" b="1" spc="-31">
                <a:solidFill>
                  <a:srgbClr val="FFFFFF"/>
                </a:solidFill>
                <a:latin typeface="DM Sans Bold"/>
                <a:ea typeface="DM Sans Bold"/>
                <a:cs typeface="DM Sans Bold"/>
                <a:sym typeface="DM Sans Bold"/>
              </a:rPr>
              <a:t>Get in touch</a:t>
            </a:r>
          </a:p>
          <a:p>
            <a:pPr marL="367012" lvl="1" indent="-183507" algn="l">
              <a:lnSpc>
                <a:spcPts val="2039"/>
              </a:lnSpc>
              <a:buFont typeface="Arial"/>
              <a:buChar char="•"/>
            </a:pPr>
            <a:r>
              <a:rPr lang="en-US" sz="1699" b="1" spc="-25">
                <a:solidFill>
                  <a:srgbClr val="FFFFFF"/>
                </a:solidFill>
                <a:latin typeface="DM Sans Bold"/>
                <a:ea typeface="DM Sans Bold"/>
                <a:cs typeface="DM Sans Bold"/>
                <a:sym typeface="DM Sans Bold"/>
              </a:rPr>
              <a:t>linktr.ee/climate.health</a:t>
            </a:r>
          </a:p>
          <a:p>
            <a:pPr marL="367012" lvl="1" indent="-183507" algn="l">
              <a:lnSpc>
                <a:spcPts val="2039"/>
              </a:lnSpc>
              <a:buFont typeface="Arial"/>
              <a:buChar char="•"/>
            </a:pPr>
            <a:r>
              <a:rPr lang="en-US" sz="1699" b="1" spc="-25">
                <a:solidFill>
                  <a:srgbClr val="FFFFFF"/>
                </a:solidFill>
                <a:latin typeface="DM Sans Bold"/>
                <a:ea typeface="DM Sans Bold"/>
                <a:cs typeface="DM Sans Bold"/>
                <a:sym typeface="DM Sans Bold"/>
              </a:rPr>
              <a:t>climate.health@utoronto.ca</a:t>
            </a:r>
          </a:p>
        </p:txBody>
      </p:sp>
      <p:sp>
        <p:nvSpPr>
          <p:cNvPr id="8" name="TextBox 8"/>
          <p:cNvSpPr txBox="1"/>
          <p:nvPr/>
        </p:nvSpPr>
        <p:spPr>
          <a:xfrm>
            <a:off x="406594" y="320052"/>
            <a:ext cx="4341457" cy="61555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79"/>
              </a:lnSpc>
            </a:pPr>
            <a:endParaRPr sz="800"/>
          </a:p>
          <a:p>
            <a:pPr algn="l">
              <a:lnSpc>
                <a:spcPts val="2519"/>
              </a:lnSpc>
            </a:pPr>
            <a:r>
              <a:rPr lang="en-US" sz="2099" b="1" spc="-31">
                <a:solidFill>
                  <a:srgbClr val="000000"/>
                </a:solidFill>
                <a:latin typeface="DM Sans Bold"/>
                <a:ea typeface="DM Sans Bold"/>
                <a:cs typeface="DM Sans Bold"/>
                <a:sym typeface="DM Sans Bold"/>
              </a:rPr>
              <a:t>Next Climate &amp; Health Seminar:</a:t>
            </a:r>
          </a:p>
        </p:txBody>
      </p:sp>
      <p:pic>
        <p:nvPicPr>
          <p:cNvPr id="10" name="Picture 9" descr="A qr code on a white background&#10;&#10;AI-generated content may be incorrect.">
            <a:extLst>
              <a:ext uri="{FF2B5EF4-FFF2-40B4-BE49-F238E27FC236}">
                <a16:creationId xmlns:a16="http://schemas.microsoft.com/office/drawing/2014/main" id="{BEB7B1F3-E1AA-C507-7485-16281686256C}"/>
              </a:ext>
            </a:extLst>
          </p:cNvPr>
          <p:cNvPicPr>
            <a:picLocks noChangeAspect="1"/>
          </p:cNvPicPr>
          <p:nvPr/>
        </p:nvPicPr>
        <p:blipFill>
          <a:blip r:embed="rId7">
            <a:extLst>
              <a:ext uri="{28A0092B-C50C-407E-A947-70E740481C1C}">
                <a14:useLocalDpi xmlns:a14="http://schemas.microsoft.com/office/drawing/2010/main" val="0"/>
              </a:ext>
            </a:extLst>
          </a:blip>
          <a:srcRect l="35400" t="30534" r="35292" b="30235"/>
          <a:stretch/>
        </p:blipFill>
        <p:spPr>
          <a:xfrm>
            <a:off x="10669355" y="2908507"/>
            <a:ext cx="1160296" cy="1153763"/>
          </a:xfrm>
          <a:prstGeom prst="rect">
            <a:avLst/>
          </a:prstGeom>
        </p:spPr>
      </p:pic>
    </p:spTree>
    <p:extLst>
      <p:ext uri="{BB962C8B-B14F-4D97-AF65-F5344CB8AC3E}">
        <p14:creationId xmlns:p14="http://schemas.microsoft.com/office/powerpoint/2010/main" val="36752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0135D4-D3A1-4556-B91B-4A12069D4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Factories And Smoke">
            <a:extLst>
              <a:ext uri="{FF2B5EF4-FFF2-40B4-BE49-F238E27FC236}">
                <a16:creationId xmlns:a16="http://schemas.microsoft.com/office/drawing/2014/main" id="{05F41D39-18FE-EE2D-07C1-5E2F55940B2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1"/>
            <a:ext cx="12191980" cy="6858001"/>
          </a:xfrm>
          <a:prstGeom prst="rect">
            <a:avLst/>
          </a:prstGeom>
        </p:spPr>
      </p:pic>
      <p:sp>
        <p:nvSpPr>
          <p:cNvPr id="11" name="Rectangle 10">
            <a:extLst>
              <a:ext uri="{FF2B5EF4-FFF2-40B4-BE49-F238E27FC236}">
                <a16:creationId xmlns:a16="http://schemas.microsoft.com/office/drawing/2014/main" id="{A9CCD9CD-49AE-3D3E-923B-81ECD3FBF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2015" y="-752015"/>
            <a:ext cx="6858000" cy="8362030"/>
          </a:xfrm>
          <a:prstGeom prst="rect">
            <a:avLst/>
          </a:prstGeom>
          <a:gradFill>
            <a:gsLst>
              <a:gs pos="0">
                <a:srgbClr val="000000">
                  <a:alpha val="0"/>
                </a:srgbClr>
              </a:gs>
              <a:gs pos="55000">
                <a:srgbClr val="000000">
                  <a:alpha val="50000"/>
                </a:srgbClr>
              </a:gs>
              <a:gs pos="100000">
                <a:srgbClr val="000000">
                  <a:alpha val="6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902849-1BB5-F81D-1ABF-699938E268F0}"/>
              </a:ext>
            </a:extLst>
          </p:cNvPr>
          <p:cNvSpPr>
            <a:spLocks noGrp="1"/>
          </p:cNvSpPr>
          <p:nvPr>
            <p:ph type="ctrTitle"/>
          </p:nvPr>
        </p:nvSpPr>
        <p:spPr>
          <a:xfrm>
            <a:off x="626916" y="3163649"/>
            <a:ext cx="9324802" cy="1888742"/>
          </a:xfrm>
        </p:spPr>
        <p:txBody>
          <a:bodyPr>
            <a:normAutofit fontScale="90000"/>
          </a:bodyPr>
          <a:lstStyle/>
          <a:p>
            <a:pPr algn="l"/>
            <a:br>
              <a:rPr lang="en-GB" dirty="0">
                <a:solidFill>
                  <a:srgbClr val="FFFFFF"/>
                </a:solidFill>
              </a:rPr>
            </a:br>
            <a:br>
              <a:rPr lang="en-GB" dirty="0">
                <a:solidFill>
                  <a:srgbClr val="FFFFFF"/>
                </a:solidFill>
              </a:rPr>
            </a:br>
            <a:r>
              <a:rPr lang="en-GB" dirty="0">
                <a:solidFill>
                  <a:srgbClr val="FFFFFF"/>
                </a:solidFill>
              </a:rPr>
              <a:t>What is the healthcare exceptionalism objection to environmentally sustainable healthcare and how should we respond to it?</a:t>
            </a:r>
          </a:p>
        </p:txBody>
      </p:sp>
      <p:sp>
        <p:nvSpPr>
          <p:cNvPr id="3" name="Subtitle 2">
            <a:extLst>
              <a:ext uri="{FF2B5EF4-FFF2-40B4-BE49-F238E27FC236}">
                <a16:creationId xmlns:a16="http://schemas.microsoft.com/office/drawing/2014/main" id="{199C490A-1478-4FF4-C662-3B2C255ECD51}"/>
              </a:ext>
            </a:extLst>
          </p:cNvPr>
          <p:cNvSpPr>
            <a:spLocks noGrp="1"/>
          </p:cNvSpPr>
          <p:nvPr>
            <p:ph type="subTitle" idx="1"/>
          </p:nvPr>
        </p:nvSpPr>
        <p:spPr>
          <a:xfrm>
            <a:off x="626916" y="5428229"/>
            <a:ext cx="4874724" cy="1224031"/>
          </a:xfrm>
        </p:spPr>
        <p:txBody>
          <a:bodyPr>
            <a:normAutofit fontScale="92500" lnSpcReduction="10000"/>
          </a:bodyPr>
          <a:lstStyle/>
          <a:p>
            <a:pPr algn="l"/>
            <a:r>
              <a:rPr lang="en-GB" b="1" dirty="0">
                <a:solidFill>
                  <a:srgbClr val="FFFFFF"/>
                </a:solidFill>
              </a:rPr>
              <a:t>Dr John Appleby</a:t>
            </a:r>
          </a:p>
          <a:p>
            <a:pPr algn="l"/>
            <a:r>
              <a:rPr lang="en-GB" b="1" dirty="0">
                <a:solidFill>
                  <a:srgbClr val="FFFFFF"/>
                </a:solidFill>
              </a:rPr>
              <a:t>Lecturer in Medical Ethics</a:t>
            </a:r>
          </a:p>
          <a:p>
            <a:pPr algn="l"/>
            <a:r>
              <a:rPr lang="en-GB" b="1" dirty="0">
                <a:solidFill>
                  <a:srgbClr val="FFFFFF"/>
                </a:solidFill>
              </a:rPr>
              <a:t>Lancaster University</a:t>
            </a:r>
          </a:p>
        </p:txBody>
      </p:sp>
      <p:pic>
        <p:nvPicPr>
          <p:cNvPr id="6" name="Picture 5" descr="A black background with white text&#10;&#10;AI-generated content may be incorrect.">
            <a:extLst>
              <a:ext uri="{FF2B5EF4-FFF2-40B4-BE49-F238E27FC236}">
                <a16:creationId xmlns:a16="http://schemas.microsoft.com/office/drawing/2014/main" id="{AE350987-64A8-3313-AA58-101736ED3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9261" y="5996762"/>
            <a:ext cx="2093183" cy="655497"/>
          </a:xfrm>
          <a:prstGeom prst="rect">
            <a:avLst/>
          </a:prstGeom>
          <a:solidFill>
            <a:schemeClr val="tx1"/>
          </a:solidFill>
        </p:spPr>
      </p:pic>
      <p:pic>
        <p:nvPicPr>
          <p:cNvPr id="7" name="Picture 6">
            <a:extLst>
              <a:ext uri="{FF2B5EF4-FFF2-40B4-BE49-F238E27FC236}">
                <a16:creationId xmlns:a16="http://schemas.microsoft.com/office/drawing/2014/main" id="{857B0E4C-42BA-7732-A2BD-C286AB7C452F}"/>
              </a:ext>
            </a:extLst>
          </p:cNvPr>
          <p:cNvPicPr>
            <a:picLocks noChangeAspect="1"/>
          </p:cNvPicPr>
          <p:nvPr/>
        </p:nvPicPr>
        <p:blipFill>
          <a:blip r:embed="rId6"/>
          <a:stretch>
            <a:fillRect/>
          </a:stretch>
        </p:blipFill>
        <p:spPr>
          <a:xfrm>
            <a:off x="8362030" y="5996762"/>
            <a:ext cx="1091519" cy="663249"/>
          </a:xfrm>
          <a:prstGeom prst="rect">
            <a:avLst/>
          </a:prstGeom>
        </p:spPr>
      </p:pic>
      <p:pic>
        <p:nvPicPr>
          <p:cNvPr id="8" name="Picture 7" descr="A orange and black square with blue letters&#10;&#10;AI-generated content may be incorrect.">
            <a:extLst>
              <a:ext uri="{FF2B5EF4-FFF2-40B4-BE49-F238E27FC236}">
                <a16:creationId xmlns:a16="http://schemas.microsoft.com/office/drawing/2014/main" id="{D8A6F07E-0360-D95E-1201-798EE787E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1502" y="5996762"/>
            <a:ext cx="2064816" cy="655497"/>
          </a:xfrm>
          <a:prstGeom prst="rect">
            <a:avLst/>
          </a:prstGeom>
          <a:solidFill>
            <a:schemeClr val="tx1"/>
          </a:solidFill>
        </p:spPr>
      </p:pic>
    </p:spTree>
    <p:extLst>
      <p:ext uri="{BB962C8B-B14F-4D97-AF65-F5344CB8AC3E}">
        <p14:creationId xmlns:p14="http://schemas.microsoft.com/office/powerpoint/2010/main" val="23894729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A84B50-E46A-DAFA-DF32-813D4298DFC4}"/>
              </a:ext>
            </a:extLst>
          </p:cNvPr>
          <p:cNvSpPr>
            <a:spLocks noGrp="1"/>
          </p:cNvSpPr>
          <p:nvPr>
            <p:ph type="title"/>
          </p:nvPr>
        </p:nvSpPr>
        <p:spPr>
          <a:xfrm>
            <a:off x="612649" y="548638"/>
            <a:ext cx="3493008" cy="5788152"/>
          </a:xfrm>
        </p:spPr>
        <p:txBody>
          <a:bodyPr anchor="ctr">
            <a:normAutofit/>
          </a:bodyPr>
          <a:lstStyle/>
          <a:p>
            <a:r>
              <a:rPr lang="en-GB" sz="4000" dirty="0"/>
              <a:t>Overview</a:t>
            </a:r>
          </a:p>
        </p:txBody>
      </p:sp>
      <p:graphicFrame>
        <p:nvGraphicFramePr>
          <p:cNvPr id="5" name="Content Placeholder 2">
            <a:extLst>
              <a:ext uri="{FF2B5EF4-FFF2-40B4-BE49-F238E27FC236}">
                <a16:creationId xmlns:a16="http://schemas.microsoft.com/office/drawing/2014/main" id="{7A18501D-9D53-49CE-7FF3-A0B90FA0FA40}"/>
              </a:ext>
            </a:extLst>
          </p:cNvPr>
          <p:cNvGraphicFramePr>
            <a:graphicFrameLocks noGrp="1"/>
          </p:cNvGraphicFramePr>
          <p:nvPr>
            <p:ph idx="1"/>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312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AD2847-1E8B-FA56-BC8F-E49A9A8B566D}"/>
            </a:ext>
          </a:extLst>
        </p:cNvPr>
        <p:cNvGrpSpPr/>
        <p:nvPr/>
      </p:nvGrpSpPr>
      <p:grpSpPr>
        <a:xfrm>
          <a:off x="0" y="0"/>
          <a:ext cx="0" cy="0"/>
          <a:chOff x="0" y="0"/>
          <a:chExt cx="0" cy="0"/>
        </a:xfrm>
      </p:grpSpPr>
      <p:sp>
        <p:nvSpPr>
          <p:cNvPr id="1043" name="Rectangle 1042">
            <a:extLst>
              <a:ext uri="{FF2B5EF4-FFF2-40B4-BE49-F238E27FC236}">
                <a16:creationId xmlns:a16="http://schemas.microsoft.com/office/drawing/2014/main" id="{9B61FEBE-B024-E867-ADF8-B65D117A2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26C81-9413-FD2A-D682-0BC56CE3867F}"/>
              </a:ext>
            </a:extLst>
          </p:cNvPr>
          <p:cNvSpPr>
            <a:spLocks noGrp="1"/>
          </p:cNvSpPr>
          <p:nvPr>
            <p:ph type="title"/>
          </p:nvPr>
        </p:nvSpPr>
        <p:spPr>
          <a:xfrm>
            <a:off x="612650" y="603504"/>
            <a:ext cx="7333171" cy="1527048"/>
          </a:xfrm>
        </p:spPr>
        <p:txBody>
          <a:bodyPr anchor="b">
            <a:normAutofit/>
          </a:bodyPr>
          <a:lstStyle/>
          <a:p>
            <a:r>
              <a:rPr lang="en-GB" dirty="0"/>
              <a:t>Background</a:t>
            </a:r>
          </a:p>
        </p:txBody>
      </p:sp>
      <p:sp>
        <p:nvSpPr>
          <p:cNvPr id="3" name="Content Placeholder 2">
            <a:extLst>
              <a:ext uri="{FF2B5EF4-FFF2-40B4-BE49-F238E27FC236}">
                <a16:creationId xmlns:a16="http://schemas.microsoft.com/office/drawing/2014/main" id="{D186A4AD-12D7-115E-FA37-BB9B29A6D4A2}"/>
              </a:ext>
            </a:extLst>
          </p:cNvPr>
          <p:cNvSpPr>
            <a:spLocks noGrp="1"/>
          </p:cNvSpPr>
          <p:nvPr>
            <p:ph idx="1"/>
          </p:nvPr>
        </p:nvSpPr>
        <p:spPr>
          <a:xfrm>
            <a:off x="612650" y="2212848"/>
            <a:ext cx="7333171" cy="4096512"/>
          </a:xfrm>
        </p:spPr>
        <p:txBody>
          <a:bodyPr>
            <a:normAutofit/>
          </a:bodyPr>
          <a:lstStyle/>
          <a:p>
            <a:pPr>
              <a:lnSpc>
                <a:spcPct val="110000"/>
              </a:lnSpc>
            </a:pPr>
            <a:r>
              <a:rPr lang="en-GB" sz="1400" dirty="0"/>
              <a:t>Healthcare is one of the most environmentally destructive industries on earth</a:t>
            </a:r>
          </a:p>
          <a:p>
            <a:pPr lvl="1">
              <a:lnSpc>
                <a:spcPct val="110000"/>
              </a:lnSpc>
            </a:pPr>
            <a:endParaRPr lang="en-GB" sz="1400" dirty="0"/>
          </a:p>
          <a:p>
            <a:pPr lvl="1">
              <a:lnSpc>
                <a:spcPct val="110000"/>
              </a:lnSpc>
            </a:pPr>
            <a:r>
              <a:rPr lang="en-GB" sz="1400" dirty="0"/>
              <a:t>This environmental destruction can be generalised into at least </a:t>
            </a:r>
            <a:r>
              <a:rPr lang="en-GB" sz="1400" u="sng" dirty="0"/>
              <a:t>3 categories</a:t>
            </a:r>
            <a:r>
              <a:rPr lang="en-GB" sz="1400" dirty="0"/>
              <a:t>: </a:t>
            </a:r>
          </a:p>
          <a:p>
            <a:pPr lvl="2">
              <a:lnSpc>
                <a:spcPct val="110000"/>
              </a:lnSpc>
            </a:pPr>
            <a:r>
              <a:rPr lang="en-GB" sz="1400" b="1" dirty="0"/>
              <a:t>gaseous waste </a:t>
            </a:r>
            <a:r>
              <a:rPr lang="en-GB" sz="1400" dirty="0"/>
              <a:t>(e.g. greenhouse gases), </a:t>
            </a:r>
          </a:p>
          <a:p>
            <a:pPr lvl="2">
              <a:lnSpc>
                <a:spcPct val="110000"/>
              </a:lnSpc>
            </a:pPr>
            <a:r>
              <a:rPr lang="en-GB" sz="1400" b="1" dirty="0"/>
              <a:t>solid waste </a:t>
            </a:r>
            <a:r>
              <a:rPr lang="en-GB" sz="1400" dirty="0"/>
              <a:t>(e.g. plastics, etc.), </a:t>
            </a:r>
          </a:p>
          <a:p>
            <a:pPr lvl="2">
              <a:lnSpc>
                <a:spcPct val="110000"/>
              </a:lnSpc>
            </a:pPr>
            <a:r>
              <a:rPr lang="en-GB" sz="1400" b="1" dirty="0"/>
              <a:t>chemical/pharmaceutical waste  </a:t>
            </a:r>
            <a:r>
              <a:rPr lang="en-GB" sz="1400" dirty="0"/>
              <a:t>(nuclear at least fits across the last two)</a:t>
            </a:r>
          </a:p>
          <a:p>
            <a:pPr>
              <a:lnSpc>
                <a:spcPct val="110000"/>
              </a:lnSpc>
            </a:pPr>
            <a:r>
              <a:rPr lang="en-GB" sz="1400" dirty="0"/>
              <a:t>For example, healthcare’s climate footprint is about 4.4% of global net emissions</a:t>
            </a:r>
          </a:p>
          <a:p>
            <a:pPr>
              <a:lnSpc>
                <a:spcPct val="110000"/>
              </a:lnSpc>
            </a:pPr>
            <a:r>
              <a:rPr lang="en-GB" sz="1400" dirty="0"/>
              <a:t>For solid waste and chemical/pharmaceutical waste we have incredibly weak data, but in the UK alone estimates from the NHS are at 156 000 tonnes of clinical waste per year. </a:t>
            </a:r>
          </a:p>
          <a:p>
            <a:pPr>
              <a:lnSpc>
                <a:spcPct val="110000"/>
              </a:lnSpc>
            </a:pPr>
            <a:r>
              <a:rPr lang="en-GB" sz="1400" dirty="0"/>
              <a:t>The cost of healthcare can also be measured in how we consume living and non-living resources that are part of ecosystems.</a:t>
            </a:r>
          </a:p>
          <a:p>
            <a:pPr marL="228600" lvl="1" indent="0">
              <a:lnSpc>
                <a:spcPct val="110000"/>
              </a:lnSpc>
              <a:buNone/>
            </a:pPr>
            <a:endParaRPr lang="en-GB" sz="1400" dirty="0"/>
          </a:p>
          <a:p>
            <a:pPr lvl="2">
              <a:lnSpc>
                <a:spcPct val="110000"/>
              </a:lnSpc>
            </a:pPr>
            <a:endParaRPr lang="en-GB" sz="1400" dirty="0"/>
          </a:p>
        </p:txBody>
      </p:sp>
      <p:pic>
        <p:nvPicPr>
          <p:cNvPr id="1028" name="Picture 4" descr="Pacific Yew, Taxus brevifolia | Native Plants PNW">
            <a:extLst>
              <a:ext uri="{FF2B5EF4-FFF2-40B4-BE49-F238E27FC236}">
                <a16:creationId xmlns:a16="http://schemas.microsoft.com/office/drawing/2014/main" id="{9D06E2BA-E107-C161-E080-3B8BE5E29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79" r="3" b="22446"/>
          <a:stretch>
            <a:fillRect/>
          </a:stretch>
        </p:blipFill>
        <p:spPr bwMode="auto">
          <a:xfrm>
            <a:off x="8730108" y="10"/>
            <a:ext cx="3461891" cy="34054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iomedical labs bleed horseshoe crabs ...">
            <a:extLst>
              <a:ext uri="{FF2B5EF4-FFF2-40B4-BE49-F238E27FC236}">
                <a16:creationId xmlns:a16="http://schemas.microsoft.com/office/drawing/2014/main" id="{4BE82DD9-D9C8-721C-E724-214E995B7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475" r="14844" b="-1"/>
          <a:stretch>
            <a:fillRect/>
          </a:stretch>
        </p:blipFill>
        <p:spPr bwMode="auto">
          <a:xfrm>
            <a:off x="8730108" y="3454171"/>
            <a:ext cx="3461891" cy="340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16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1BCB7F-4D72-40B9-FB62-B894A78EC6E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00DC1B0-7E1A-BD02-3F93-19E6B1B75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3864E1-E707-C6DE-9604-CC62556B3584}"/>
              </a:ext>
            </a:extLst>
          </p:cNvPr>
          <p:cNvSpPr>
            <a:spLocks noGrp="1"/>
          </p:cNvSpPr>
          <p:nvPr>
            <p:ph type="title"/>
          </p:nvPr>
        </p:nvSpPr>
        <p:spPr>
          <a:xfrm>
            <a:off x="612649" y="548638"/>
            <a:ext cx="3493008" cy="5788152"/>
          </a:xfrm>
        </p:spPr>
        <p:txBody>
          <a:bodyPr anchor="ctr">
            <a:normAutofit/>
          </a:bodyPr>
          <a:lstStyle/>
          <a:p>
            <a:r>
              <a:rPr lang="en-GB" sz="4000" dirty="0"/>
              <a:t>Background</a:t>
            </a:r>
          </a:p>
        </p:txBody>
      </p:sp>
      <p:graphicFrame>
        <p:nvGraphicFramePr>
          <p:cNvPr id="5" name="Content Placeholder 2">
            <a:extLst>
              <a:ext uri="{FF2B5EF4-FFF2-40B4-BE49-F238E27FC236}">
                <a16:creationId xmlns:a16="http://schemas.microsoft.com/office/drawing/2014/main" id="{11B2C9AB-FF6F-7B92-DD79-7FDACCFCC110}"/>
              </a:ext>
            </a:extLst>
          </p:cNvPr>
          <p:cNvGraphicFramePr>
            <a:graphicFrameLocks noGrp="1"/>
          </p:cNvGraphicFramePr>
          <p:nvPr>
            <p:ph idx="1"/>
          </p:nvPr>
        </p:nvGraphicFramePr>
        <p:xfrm>
          <a:off x="4608246" y="548640"/>
          <a:ext cx="6949440" cy="57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1039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0E6F52-9C26-D691-FED3-E0FE98CC642F}"/>
              </a:ext>
            </a:extLst>
          </p:cNvPr>
          <p:cNvSpPr>
            <a:spLocks noGrp="1"/>
          </p:cNvSpPr>
          <p:nvPr>
            <p:ph type="title"/>
          </p:nvPr>
        </p:nvSpPr>
        <p:spPr>
          <a:xfrm>
            <a:off x="612648" y="600074"/>
            <a:ext cx="6035040" cy="1529932"/>
          </a:xfrm>
        </p:spPr>
        <p:txBody>
          <a:bodyPr anchor="b">
            <a:normAutofit/>
          </a:bodyPr>
          <a:lstStyle/>
          <a:p>
            <a:r>
              <a:rPr lang="en-GB" dirty="0"/>
              <a:t>Background</a:t>
            </a:r>
          </a:p>
        </p:txBody>
      </p:sp>
      <p:sp>
        <p:nvSpPr>
          <p:cNvPr id="3" name="Content Placeholder 2">
            <a:extLst>
              <a:ext uri="{FF2B5EF4-FFF2-40B4-BE49-F238E27FC236}">
                <a16:creationId xmlns:a16="http://schemas.microsoft.com/office/drawing/2014/main" id="{83E9CED0-4222-E784-0A4C-AFE84A22E412}"/>
              </a:ext>
            </a:extLst>
          </p:cNvPr>
          <p:cNvSpPr>
            <a:spLocks noGrp="1"/>
          </p:cNvSpPr>
          <p:nvPr>
            <p:ph idx="1"/>
          </p:nvPr>
        </p:nvSpPr>
        <p:spPr>
          <a:xfrm>
            <a:off x="612647" y="2212848"/>
            <a:ext cx="6035041" cy="4096512"/>
          </a:xfrm>
        </p:spPr>
        <p:txBody>
          <a:bodyPr>
            <a:normAutofit/>
          </a:bodyPr>
          <a:lstStyle/>
          <a:p>
            <a:pPr>
              <a:lnSpc>
                <a:spcPct val="110000"/>
              </a:lnSpc>
            </a:pPr>
            <a:r>
              <a:rPr lang="en-GB" sz="1500" dirty="0"/>
              <a:t>Therefore, many agree that action needs to be taken to make healthcare more sustainable</a:t>
            </a:r>
          </a:p>
          <a:p>
            <a:pPr>
              <a:lnSpc>
                <a:spcPct val="110000"/>
              </a:lnSpc>
            </a:pPr>
            <a:r>
              <a:rPr lang="en-GB" sz="1500" dirty="0"/>
              <a:t>This action needs to be taken on at least three levels:</a:t>
            </a:r>
          </a:p>
          <a:p>
            <a:pPr lvl="1">
              <a:lnSpc>
                <a:spcPct val="110000"/>
              </a:lnSpc>
            </a:pPr>
            <a:r>
              <a:rPr lang="en-GB" sz="1500" dirty="0"/>
              <a:t>Industrial (e.g. the policy of training for doctors nationwide, the manufacturing of goods, developing industry wide sustainability standards, etc.)</a:t>
            </a:r>
          </a:p>
          <a:p>
            <a:pPr lvl="1">
              <a:lnSpc>
                <a:spcPct val="110000"/>
              </a:lnSpc>
            </a:pPr>
            <a:r>
              <a:rPr lang="en-GB" sz="1500" dirty="0"/>
              <a:t>Institutional (e.g. decisions being made at hospitals and hospital networks)</a:t>
            </a:r>
          </a:p>
          <a:p>
            <a:pPr lvl="1">
              <a:lnSpc>
                <a:spcPct val="110000"/>
              </a:lnSpc>
            </a:pPr>
            <a:r>
              <a:rPr lang="en-GB" sz="1500" dirty="0"/>
              <a:t>Individual level  (e.g. healthcare service providers and patients)</a:t>
            </a:r>
          </a:p>
          <a:p>
            <a:pPr lvl="1">
              <a:lnSpc>
                <a:spcPct val="110000"/>
              </a:lnSpc>
            </a:pPr>
            <a:endParaRPr lang="en-GB" sz="1500" dirty="0"/>
          </a:p>
          <a:p>
            <a:pPr marL="457200" lvl="2" indent="0">
              <a:lnSpc>
                <a:spcPct val="110000"/>
              </a:lnSpc>
              <a:buNone/>
            </a:pPr>
            <a:br>
              <a:rPr lang="en-GB" sz="1500" dirty="0"/>
            </a:br>
            <a:endParaRPr lang="en-GB" sz="1500" dirty="0"/>
          </a:p>
        </p:txBody>
      </p:sp>
      <p:pic>
        <p:nvPicPr>
          <p:cNvPr id="5" name="Picture 4" descr="Open doors">
            <a:extLst>
              <a:ext uri="{FF2B5EF4-FFF2-40B4-BE49-F238E27FC236}">
                <a16:creationId xmlns:a16="http://schemas.microsoft.com/office/drawing/2014/main" id="{B394505B-2F18-CEFE-3F25-0413476E0C31}"/>
              </a:ext>
            </a:extLst>
          </p:cNvPr>
          <p:cNvPicPr>
            <a:picLocks noChangeAspect="1"/>
          </p:cNvPicPr>
          <p:nvPr/>
        </p:nvPicPr>
        <p:blipFill>
          <a:blip r:embed="rId2"/>
          <a:srcRect l="41287" r="11542" b="-1"/>
          <a:stretch/>
        </p:blipFill>
        <p:spPr>
          <a:xfrm>
            <a:off x="7345680" y="10"/>
            <a:ext cx="4846320" cy="6857990"/>
          </a:xfrm>
          <a:prstGeom prst="rect">
            <a:avLst/>
          </a:prstGeom>
        </p:spPr>
      </p:pic>
    </p:spTree>
    <p:extLst>
      <p:ext uri="{BB962C8B-B14F-4D97-AF65-F5344CB8AC3E}">
        <p14:creationId xmlns:p14="http://schemas.microsoft.com/office/powerpoint/2010/main" val="3412348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6635-0CC2-7E45-7275-0AF16656A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EE649-9A45-D583-09D7-C964F4317B1D}"/>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id="{FC8DF93A-BC41-24DF-95F7-D4801F8C0297}"/>
              </a:ext>
            </a:extLst>
          </p:cNvPr>
          <p:cNvSpPr>
            <a:spLocks noGrp="1"/>
          </p:cNvSpPr>
          <p:nvPr>
            <p:ph idx="1"/>
          </p:nvPr>
        </p:nvSpPr>
        <p:spPr/>
        <p:txBody>
          <a:bodyPr>
            <a:normAutofit fontScale="40000" lnSpcReduction="20000"/>
          </a:bodyPr>
          <a:lstStyle/>
          <a:p>
            <a:pPr lvl="2"/>
            <a:r>
              <a:rPr lang="en-GB" sz="4300" dirty="0"/>
              <a:t>Policies are already being put in place to try to limit the use or capture anaesthetic nitrous oxide that leaks into the atmosphere during treatment </a:t>
            </a:r>
          </a:p>
          <a:p>
            <a:pPr lvl="2"/>
            <a:r>
              <a:rPr lang="en-GB" sz="4300" dirty="0"/>
              <a:t>Currently in the England, some large scale decisions are being made in a top-down (industrial and institutional level) approach to create change – e.g. encouraging ‘green inhalers’</a:t>
            </a:r>
          </a:p>
          <a:p>
            <a:pPr lvl="2"/>
            <a:r>
              <a:rPr lang="en-GB" sz="4300" dirty="0"/>
              <a:t>However, almost all responsibility for change to meet sustainability targets is being placed on regional Integrated Care Systems (responsible for planning and delivering services locally) and individual local clinics. </a:t>
            </a:r>
            <a:endParaRPr lang="en-GB" sz="2800" dirty="0"/>
          </a:p>
          <a:p>
            <a:pPr lvl="2"/>
            <a:r>
              <a:rPr lang="en-GB" sz="4300" dirty="0"/>
              <a:t>Why? The English regional Integrated Care Systems and county wide care systems generally operate in data silos which are not shared centrally. Without centralised data and control over local budgets, it is challenging for the NHS to make informed policies choices from the top down on how to responsibly administer sustainable healthcare. </a:t>
            </a:r>
          </a:p>
          <a:p>
            <a:pPr lvl="2"/>
            <a:r>
              <a:rPr lang="en-GB" sz="4300" dirty="0"/>
              <a:t>Result: A lot of decisions are happening at the clinic or doctor-patient level – not just at the top level</a:t>
            </a:r>
          </a:p>
          <a:p>
            <a:pPr marL="685800" lvl="3" indent="0">
              <a:buNone/>
            </a:pPr>
            <a:endParaRPr lang="en-GB" dirty="0"/>
          </a:p>
          <a:p>
            <a:pPr lvl="2"/>
            <a:endParaRPr lang="en-GB" dirty="0"/>
          </a:p>
          <a:p>
            <a:pPr lvl="2"/>
            <a:endParaRPr lang="en-GB" dirty="0"/>
          </a:p>
        </p:txBody>
      </p:sp>
    </p:spTree>
    <p:extLst>
      <p:ext uri="{BB962C8B-B14F-4D97-AF65-F5344CB8AC3E}">
        <p14:creationId xmlns:p14="http://schemas.microsoft.com/office/powerpoint/2010/main" val="268857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CFA955-B870-5AFC-6808-5A287C543F4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A466FCC-26A6-AD0C-513D-472AAABEC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B7ADE5-6853-C3BA-79B7-33E432872E13}"/>
              </a:ext>
            </a:extLst>
          </p:cNvPr>
          <p:cNvSpPr>
            <a:spLocks noGrp="1"/>
          </p:cNvSpPr>
          <p:nvPr>
            <p:ph type="title"/>
          </p:nvPr>
        </p:nvSpPr>
        <p:spPr>
          <a:xfrm>
            <a:off x="612650" y="1252728"/>
            <a:ext cx="2905613" cy="4768815"/>
          </a:xfrm>
        </p:spPr>
        <p:txBody>
          <a:bodyPr>
            <a:normAutofit/>
          </a:bodyPr>
          <a:lstStyle/>
          <a:p>
            <a:r>
              <a:rPr lang="en-GB" sz="3200" dirty="0"/>
              <a:t>Background</a:t>
            </a:r>
          </a:p>
        </p:txBody>
      </p:sp>
      <p:graphicFrame>
        <p:nvGraphicFramePr>
          <p:cNvPr id="12" name="Content Placeholder 2">
            <a:extLst>
              <a:ext uri="{FF2B5EF4-FFF2-40B4-BE49-F238E27FC236}">
                <a16:creationId xmlns:a16="http://schemas.microsoft.com/office/drawing/2014/main" id="{4699AC60-9F04-C3F4-F57F-E715199DFE63}"/>
              </a:ext>
            </a:extLst>
          </p:cNvPr>
          <p:cNvGraphicFramePr>
            <a:graphicFrameLocks noGrp="1"/>
          </p:cNvGraphicFramePr>
          <p:nvPr>
            <p:ph idx="1"/>
          </p:nvPr>
        </p:nvGraphicFramePr>
        <p:xfrm>
          <a:off x="4021483" y="1252728"/>
          <a:ext cx="7536203" cy="4768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6338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8921</TotalTime>
  <Words>2235</Words>
  <Application>Microsoft Office PowerPoint</Application>
  <PresentationFormat>Widescreen</PresentationFormat>
  <Paragraphs>175</Paragraphs>
  <Slides>22</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Arial</vt:lpstr>
      <vt:lpstr>Calibri</vt:lpstr>
      <vt:lpstr>DM Sans</vt:lpstr>
      <vt:lpstr>DM Sans 1</vt:lpstr>
      <vt:lpstr>DM Sans 1 Bold</vt:lpstr>
      <vt:lpstr>DM Sans 2</vt:lpstr>
      <vt:lpstr>DM Sans Bold</vt:lpstr>
      <vt:lpstr>Neue Haas Grotesk Text Pro</vt:lpstr>
      <vt:lpstr>Open Sauce Bold</vt:lpstr>
      <vt:lpstr>Times New Roman</vt:lpstr>
      <vt:lpstr>Office Theme</vt:lpstr>
      <vt:lpstr>Office Theme</vt:lpstr>
      <vt:lpstr>VanillaVTI</vt:lpstr>
      <vt:lpstr>PowerPoint Presentation</vt:lpstr>
      <vt:lpstr>PowerPoint Presentation</vt:lpstr>
      <vt:lpstr>  What is the healthcare exceptionalism objection to environmentally sustainable healthcare and how should we respond to it?</vt:lpstr>
      <vt:lpstr>Overview</vt:lpstr>
      <vt:lpstr>Background</vt:lpstr>
      <vt:lpstr>Background</vt:lpstr>
      <vt:lpstr>Background</vt:lpstr>
      <vt:lpstr>Background</vt:lpstr>
      <vt:lpstr>Background</vt:lpstr>
      <vt:lpstr>Background</vt:lpstr>
      <vt:lpstr>Background</vt:lpstr>
      <vt:lpstr>Part 1: What is the healthcare exceptionalism objection? </vt:lpstr>
      <vt:lpstr>Exceptionalism and healthcare</vt:lpstr>
      <vt:lpstr>Exceptionalism and healthcare</vt:lpstr>
      <vt:lpstr>Part 2: How should we respond to the healthcare exceptionalism objection? </vt:lpstr>
      <vt:lpstr>Industry level </vt:lpstr>
      <vt:lpstr>Industry level </vt:lpstr>
      <vt:lpstr>Institutional level</vt:lpstr>
      <vt:lpstr>Healthcare service providers and patients</vt:lpstr>
      <vt:lpstr>Summary and next steps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Madeline Dougherty</dc:creator>
  <cp:lastModifiedBy>Madeline Dougherty</cp:lastModifiedBy>
  <cp:revision>3</cp:revision>
  <dcterms:created xsi:type="dcterms:W3CDTF">2025-05-13T20:20:45Z</dcterms:created>
  <dcterms:modified xsi:type="dcterms:W3CDTF">2025-05-20T20:00:30Z</dcterms:modified>
</cp:coreProperties>
</file>